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9" r:id="rId11"/>
    <p:sldId id="270" r:id="rId12"/>
    <p:sldId id="267" r:id="rId13"/>
    <p:sldId id="268" r:id="rId14"/>
    <p:sldId id="272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CF9"/>
    <a:srgbClr val="EFE9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55" d="100"/>
          <a:sy n="55" d="100"/>
        </p:scale>
        <p:origin x="1560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DA1FFCE-626B-9845-8611-1E6EB3D4C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cs-CZ" dirty="0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7E341A8-EC3A-A14B-9661-A3B2BBC12C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5F5F665-4A21-5749-9F74-231175D30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66CA6AA-1CB5-1F49-8B92-40EDD261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E89BA4A-40A2-6F48-B682-C1EA9AC2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82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5E799FD-A99D-E447-A348-CBD77D8DF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79945036-E2F2-754C-8B41-6E00247885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0F5CEC63-2825-A847-BCDE-538508F5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EC8F10-4C37-7E47-8E48-6262AE762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E735A24-D965-3246-A423-F1C47759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F1098924-EEB0-364B-9826-B41B49310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E8218C08-2F2F-EF48-9D4D-584400ED06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BE379AF-3843-344A-B379-0EC1768B3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28DBFD-8DF5-784D-93FE-C3222227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29B0820B-1BDE-1F41-80EC-53AA960C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01B6E9-6615-CF49-8048-48D12F1C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1940610-1E4F-5946-9AFA-A8AE2153A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2496E8F-DE81-204A-B3E4-CF58C5DF2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587628C7-6B19-6E4C-AEE7-433777E94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CA9E94-0D86-3A49-960C-96B29C9A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906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5028435-890D-5745-9399-CFE746673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52AB3CF-49E0-1D4F-AD9C-1F17454EE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9073D28-AC05-4D49-9586-4377DDCAA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5A696E-0D2E-0240-8CBB-52B30654A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EDABCC0-EA55-0544-ADEF-464AB80AF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34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EB9CB7-8EEF-FE45-99FB-7C0F6E44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CBFCD1-4DAD-724D-9265-F7EEE27897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17E46F3A-4D15-1647-9633-425579B25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7BF500F-211A-C94C-86B0-2AC3EEFC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18F9215E-DD9E-C045-A8D9-2442150C5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2D9AE87-4489-944C-A6E7-328CAD00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616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6965F69-B46C-EB4B-B33E-53D3F4A2E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6AAD155-B14F-3548-A98C-957C21DF4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A374AEB4-40B5-E04D-8007-8397EA330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07BD9DC-731A-2444-8D47-FDAB8EB70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4571F45F-205E-2948-B1F7-E5CFD4C56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79560B61-5AD9-AE41-BCB3-75B55B56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DB72FA57-165F-6C48-AC01-5DD53E03F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036A11C1-6A55-F541-BBD5-2C8FF416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0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CCE751-429C-9B47-92FC-94889E88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329DD29A-227C-2E4A-85A1-F2A12F08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9845B4F7-BE14-484F-BAC1-DA00D3BED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79250A77-5A2D-2B4E-A8C8-C8253D10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29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F68B5BA-F43A-184E-9C5D-7BC5ADBCD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23B81ABC-F6C9-5B43-8FAE-1F7A402CD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D2209AE0-48E0-B94B-9F9C-D793D9C81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97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A6BA6C-1005-6748-A377-736D8C4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E636A33-D0E2-8A40-9DBF-BF72C7E0D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7F51782-C808-144D-9A3D-A56FB4A51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195C204E-1B5B-CA42-9426-200779A0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73E005A-EF3A-7246-8074-09EBFB1E7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F2D1FA8-1B70-324F-A0AB-FCE8A7447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8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505D88-5F75-AE42-9307-3F819551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0F8BA2E7-C767-7943-B8E2-9368556C90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AA16FEF-01A9-4A4B-BEEE-91323918D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446506DC-D924-BC4C-B018-A2C68C850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B1698232-B387-0C49-AF42-30AECC364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9261F0E8-8A37-074C-97B8-C6581262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35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6B823BEB-02CF-A54F-BF7C-570C5428F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F38E656-AD73-5148-9C2F-D90149AD3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208BD78-791E-9642-A7C5-E4DA2691C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AEC19-8F10-204E-81E7-A147BCE9115E}" type="datetimeFigureOut">
              <a:rPr lang="en-US" smtClean="0"/>
              <a:t>5/27/19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31E058EB-4518-5E48-9F80-3CBEAB773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8C8D141-0E1D-7C4A-864A-15701C90C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CAC300-8420-544F-BA18-6C203B18C3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2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z/p3r4qsd15n704h7h1g5cq8p80000gn/T/com.microsoft.Word/WebArchiveCopyPasteTempFiles/page12image601004256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pz/p3r4qsd15n704h7h1g5cq8p80000gn/T/com.microsoft.Word/WebArchiveCopyPasteTempFiles/1*RZ7mW4T2OSuULJu-uh2vlg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2521257-7935-4341-B6D9-C6B18A5DC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01 – CAP teorém a jeho vztah k </a:t>
            </a:r>
            <a:r>
              <a:rPr lang="cs-CZ" dirty="0" err="1"/>
              <a:t>NoSQL</a:t>
            </a:r>
            <a:r>
              <a:rPr lang="cs-CZ" dirty="0"/>
              <a:t> databázím</a:t>
            </a:r>
            <a:endParaRPr lang="en-US" dirty="0"/>
          </a:p>
        </p:txBody>
      </p:sp>
      <p:pic>
        <p:nvPicPr>
          <p:cNvPr id="6" name="Obrázek 5" descr="Obsah obrázku osoba, muž, oblek, vázanka&#10;&#10;Popis byl vytvořen automaticky">
            <a:extLst>
              <a:ext uri="{FF2B5EF4-FFF2-40B4-BE49-F238E27FC236}">
                <a16:creationId xmlns:a16="http://schemas.microsoft.com/office/drawing/2014/main" id="{B7E1C032-AE0C-D047-8086-8E815E2AE25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2" r="10591"/>
          <a:stretch/>
        </p:blipFill>
        <p:spPr bwMode="auto">
          <a:xfrm>
            <a:off x="4386943" y="3721825"/>
            <a:ext cx="3418114" cy="2280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ové pole 3">
            <a:extLst>
              <a:ext uri="{FF2B5EF4-FFF2-40B4-BE49-F238E27FC236}">
                <a16:creationId xmlns:a16="http://schemas.microsoft.com/office/drawing/2014/main" id="{5185BD4E-E894-3F41-9016-AB82AFF2FD76}"/>
              </a:ext>
            </a:extLst>
          </p:cNvPr>
          <p:cNvSpPr txBox="1"/>
          <p:nvPr/>
        </p:nvSpPr>
        <p:spPr>
          <a:xfrm>
            <a:off x="4100236" y="6040913"/>
            <a:ext cx="3991528" cy="303848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Author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CAP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theorem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bald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so he </a:t>
            </a:r>
            <a:r>
              <a:rPr lang="cs-CZ" sz="9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needs</a:t>
            </a:r>
            <a:r>
              <a:rPr lang="cs-CZ" sz="9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 CAP</a:t>
            </a:r>
          </a:p>
        </p:txBody>
      </p:sp>
    </p:spTree>
    <p:extLst>
      <p:ext uri="{BB962C8B-B14F-4D97-AF65-F5344CB8AC3E}">
        <p14:creationId xmlns:p14="http://schemas.microsoft.com/office/powerpoint/2010/main" val="235946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E48CC8B-E463-444E-8167-093DDADD7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Komponenty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B0B68EF-C552-0847-869C-C536FC59B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aplikace je složena z </a:t>
            </a:r>
            <a:r>
              <a:rPr lang="cs-CZ" b="1" dirty="0"/>
              <a:t>komponent</a:t>
            </a:r>
          </a:p>
          <a:p>
            <a:pPr lvl="1"/>
            <a:r>
              <a:rPr lang="cs-CZ" dirty="0"/>
              <a:t>nasazují se na server</a:t>
            </a:r>
          </a:p>
          <a:p>
            <a:r>
              <a:rPr lang="cs-CZ" dirty="0"/>
              <a:t>nejdůležitější 2 typy komponent:</a:t>
            </a:r>
          </a:p>
          <a:p>
            <a:pPr lvl="1"/>
            <a:r>
              <a:rPr lang="cs-CZ" b="1" dirty="0"/>
              <a:t>Webové komponenty</a:t>
            </a:r>
            <a:r>
              <a:rPr lang="cs-CZ" dirty="0"/>
              <a:t> </a:t>
            </a:r>
          </a:p>
          <a:p>
            <a:pPr lvl="2"/>
            <a:r>
              <a:rPr lang="cs-CZ" dirty="0" err="1"/>
              <a:t>servlety</a:t>
            </a:r>
            <a:r>
              <a:rPr lang="cs-CZ" dirty="0"/>
              <a:t>, JSP soubory a JSF soubory.</a:t>
            </a:r>
          </a:p>
          <a:p>
            <a:pPr lvl="1"/>
            <a:r>
              <a:rPr lang="cs-CZ" b="1" dirty="0"/>
              <a:t>Enterprise </a:t>
            </a:r>
            <a:r>
              <a:rPr lang="cs-CZ" b="1" dirty="0" err="1"/>
              <a:t>JavaBeans</a:t>
            </a:r>
            <a:r>
              <a:rPr lang="cs-CZ" b="1" dirty="0"/>
              <a:t> (EJB) komponenty</a:t>
            </a:r>
          </a:p>
          <a:p>
            <a:pPr lvl="2"/>
            <a:r>
              <a:rPr lang="cs-CZ" dirty="0" err="1"/>
              <a:t>javovské</a:t>
            </a:r>
            <a:r>
              <a:rPr lang="cs-CZ" dirty="0"/>
              <a:t> třídy, které tvoří logiku aplikace a manipulují s daty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7FE562B5-51B0-1343-8170-CB71C3104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128" y="430441"/>
            <a:ext cx="4340230" cy="33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04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4EB47A1-C76D-154E-B47D-10F9295C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cs-CZ" dirty="0"/>
              <a:t>Kontejnery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7CCDDE0-5699-4548-A759-A5D1B102E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endParaRPr lang="cs-CZ" sz="1800" dirty="0"/>
          </a:p>
          <a:p>
            <a:r>
              <a:rPr lang="cs-CZ" sz="1800" dirty="0"/>
              <a:t>komponenty se spouštějí v </a:t>
            </a:r>
            <a:r>
              <a:rPr lang="cs-CZ" sz="1800" b="1" dirty="0"/>
              <a:t>kontejnerech</a:t>
            </a:r>
            <a:endParaRPr lang="cs-CZ" sz="1800" dirty="0"/>
          </a:p>
          <a:p>
            <a:pPr lvl="1"/>
            <a:r>
              <a:rPr lang="cs-CZ" sz="1800" dirty="0"/>
              <a:t>přidávají funkcionalitu</a:t>
            </a:r>
          </a:p>
          <a:p>
            <a:r>
              <a:rPr lang="cs-CZ" sz="1800" b="1" dirty="0"/>
              <a:t>Webový kontejner</a:t>
            </a:r>
          </a:p>
          <a:p>
            <a:pPr lvl="1"/>
            <a:r>
              <a:rPr lang="cs-CZ" sz="1600" dirty="0"/>
              <a:t>Mapuje URL adresy na </a:t>
            </a:r>
            <a:r>
              <a:rPr lang="cs-CZ" sz="1600" dirty="0" err="1"/>
              <a:t>servlety</a:t>
            </a:r>
            <a:r>
              <a:rPr lang="cs-CZ" sz="1600" dirty="0"/>
              <a:t>, řízení životního cyklu,..</a:t>
            </a:r>
          </a:p>
          <a:p>
            <a:r>
              <a:rPr lang="cs-CZ" sz="1800" b="1" dirty="0"/>
              <a:t>EJB kontejner</a:t>
            </a:r>
            <a:r>
              <a:rPr lang="cs-CZ" sz="1800" dirty="0"/>
              <a:t> </a:t>
            </a:r>
          </a:p>
          <a:p>
            <a:pPr lvl="1"/>
            <a:r>
              <a:rPr lang="cs-CZ" sz="1800" dirty="0"/>
              <a:t>komunikace s klientem, </a:t>
            </a:r>
            <a:r>
              <a:rPr lang="cs-CZ" sz="1800" dirty="0" err="1"/>
              <a:t>dependency</a:t>
            </a:r>
            <a:r>
              <a:rPr lang="cs-CZ" sz="1800" dirty="0"/>
              <a:t> </a:t>
            </a:r>
            <a:r>
              <a:rPr lang="cs-CZ" sz="1800" dirty="0" err="1"/>
              <a:t>injection</a:t>
            </a:r>
            <a:r>
              <a:rPr lang="cs-CZ" sz="1800" dirty="0"/>
              <a:t>, řízení životního cyklu,..</a:t>
            </a:r>
          </a:p>
          <a:p>
            <a:endParaRPr lang="cs-CZ" sz="2200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B5B3B567-8381-4D44-A587-78EF2570F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3" r="1589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2144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73DD6691-DC1C-6546-AB6B-ADF32217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5" y="643466"/>
            <a:ext cx="810337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0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 descr="https://lh6.googleusercontent.com/7fmBInmYRSOCJvLmCM9SlWpX80nqTtiCMwpGg_YjhU5v04FzPnLJkUteLPaqT8ASaivIhcwjn-xbW8eqSx5aXq5hsMtllWbaJxeIrKzTp8X5RY5I_-iq2dr0HJgEUHJFlGg7Xx3j">
            <a:extLst>
              <a:ext uri="{FF2B5EF4-FFF2-40B4-BE49-F238E27FC236}">
                <a16:creationId xmlns:a16="http://schemas.microsoft.com/office/drawing/2014/main" id="{20B36C52-FECF-9541-9069-05CF4C3292C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7" t="28350" b="8396"/>
          <a:stretch/>
        </p:blipFill>
        <p:spPr bwMode="auto">
          <a:xfrm>
            <a:off x="7021286" y="2397082"/>
            <a:ext cx="4977854" cy="31659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4318B81-D6D6-424E-A2D5-C90BA8EB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sz="4000" b="1" dirty="0"/>
              <a:t>JNDI </a:t>
            </a:r>
            <a:r>
              <a:rPr lang="cs-CZ" sz="4000" dirty="0"/>
              <a:t>(</a:t>
            </a:r>
            <a:r>
              <a:rPr lang="cs-CZ" sz="3200" dirty="0"/>
              <a:t>Java </a:t>
            </a:r>
            <a:r>
              <a:rPr lang="cs-CZ" sz="3200" dirty="0" err="1"/>
              <a:t>Naming</a:t>
            </a:r>
            <a:r>
              <a:rPr lang="cs-CZ" sz="3200" dirty="0"/>
              <a:t> and </a:t>
            </a:r>
            <a:r>
              <a:rPr lang="cs-CZ" sz="3200" dirty="0" err="1"/>
              <a:t>Directory</a:t>
            </a:r>
            <a:r>
              <a:rPr lang="cs-CZ" sz="3200" dirty="0"/>
              <a:t> Interface</a:t>
            </a:r>
            <a:r>
              <a:rPr lang="cs-CZ" sz="4000" dirty="0"/>
              <a:t>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86B7475-0EE6-1F4F-A1E2-CB45C7D1F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služba aplikačního serveru zajišťující </a:t>
            </a:r>
            <a:r>
              <a:rPr lang="cs-CZ" b="1" dirty="0"/>
              <a:t>jednotný přístup k datům</a:t>
            </a:r>
          </a:p>
          <a:p>
            <a:r>
              <a:rPr lang="cs-CZ" dirty="0"/>
              <a:t>všechno nastaví administrátor</a:t>
            </a:r>
          </a:p>
          <a:p>
            <a:pPr lvl="1"/>
            <a:r>
              <a:rPr lang="cs-CZ" dirty="0"/>
              <a:t>driver</a:t>
            </a:r>
          </a:p>
          <a:p>
            <a:pPr lvl="1"/>
            <a:r>
              <a:rPr lang="cs-CZ" dirty="0" err="1"/>
              <a:t>connection</a:t>
            </a:r>
            <a:r>
              <a:rPr lang="cs-CZ" dirty="0"/>
              <a:t> pool (</a:t>
            </a:r>
            <a:r>
              <a:rPr lang="cs-CZ" dirty="0" err="1"/>
              <a:t>usrname</a:t>
            </a:r>
            <a:r>
              <a:rPr lang="cs-CZ" dirty="0"/>
              <a:t>, </a:t>
            </a:r>
            <a:r>
              <a:rPr lang="cs-CZ" dirty="0" err="1"/>
              <a:t>pswrd</a:t>
            </a:r>
            <a:r>
              <a:rPr lang="cs-CZ" dirty="0"/>
              <a:t>, </a:t>
            </a:r>
            <a:r>
              <a:rPr lang="cs-CZ" dirty="0" err="1"/>
              <a:t>url</a:t>
            </a:r>
            <a:r>
              <a:rPr lang="cs-CZ" dirty="0"/>
              <a:t>,..)</a:t>
            </a:r>
          </a:p>
          <a:p>
            <a:pPr lvl="1"/>
            <a:r>
              <a:rPr lang="cs-CZ" dirty="0"/>
              <a:t>název JDBC zdroje</a:t>
            </a:r>
          </a:p>
          <a:p>
            <a:r>
              <a:rPr lang="cs-CZ" dirty="0"/>
              <a:t>programátor zadá jen název </a:t>
            </a:r>
            <a:br>
              <a:rPr lang="cs-CZ" dirty="0"/>
            </a:br>
            <a:r>
              <a:rPr lang="cs-CZ" b="1" dirty="0"/>
              <a:t>datového zdroje </a:t>
            </a:r>
            <a:r>
              <a:rPr lang="cs-CZ" dirty="0"/>
              <a:t>(JDBC)</a:t>
            </a:r>
            <a:endParaRPr lang="cs-CZ" b="1" dirty="0"/>
          </a:p>
          <a:p>
            <a:pPr lvl="1"/>
            <a:r>
              <a:rPr lang="cs-CZ" dirty="0"/>
              <a:t>JNDI ho připojí k DB</a:t>
            </a:r>
          </a:p>
          <a:p>
            <a:pPr lvl="1"/>
            <a:r>
              <a:rPr lang="cs-CZ" dirty="0"/>
              <a:t>nemusí se jebat s nastavováním DB</a:t>
            </a:r>
          </a:p>
        </p:txBody>
      </p:sp>
    </p:spTree>
    <p:extLst>
      <p:ext uri="{BB962C8B-B14F-4D97-AF65-F5344CB8AC3E}">
        <p14:creationId xmlns:p14="http://schemas.microsoft.com/office/powerpoint/2010/main" val="315108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E0E4FC8A-EE7D-6A44-BC35-01A658F36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BE00AF90-FCEF-6B4E-A058-C39977CEC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10341"/>
            <a:ext cx="12192000" cy="1615849"/>
          </a:xfrm>
          <a:solidFill>
            <a:schemeClr val="bg1"/>
          </a:solidFill>
        </p:spPr>
        <p:txBody>
          <a:bodyPr/>
          <a:lstStyle/>
          <a:p>
            <a:r>
              <a:rPr lang="cs-CZ" dirty="0"/>
              <a:t>21 – Reprezentace znalostí a inference pomocí fuzzy systémů</a:t>
            </a:r>
          </a:p>
        </p:txBody>
      </p:sp>
    </p:spTree>
    <p:extLst>
      <p:ext uri="{BB962C8B-B14F-4D97-AF65-F5344CB8AC3E}">
        <p14:creationId xmlns:p14="http://schemas.microsoft.com/office/powerpoint/2010/main" val="22867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915FC7-8B9A-FB42-99A8-D3217ED8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Fuzzy Znalostní Systém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B555A48-793D-9C44-BBD0-02A197530E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09" y="1725610"/>
            <a:ext cx="9358162" cy="45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2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ECFA5AA-7830-054E-AF4B-7B9DD3D8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1. </a:t>
            </a:r>
            <a:r>
              <a:rPr lang="cs-CZ" dirty="0" err="1"/>
              <a:t>Fuzzyfikace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E8A02FC-22FB-5540-8415-E6533D2C6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převod číselné vstupní hodnoty na pravdivostní hodnotu termů</a:t>
            </a:r>
          </a:p>
          <a:p>
            <a:r>
              <a:rPr lang="cs-CZ" dirty="0"/>
              <a:t>pomocí funkce příslušnosti 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2219085-8629-B442-8A02-1B258325B8E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9" b="7741"/>
          <a:stretch/>
        </p:blipFill>
        <p:spPr bwMode="auto">
          <a:xfrm>
            <a:off x="1439205" y="3020793"/>
            <a:ext cx="9313590" cy="28738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2682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34472D8-F172-F24D-B0E1-4C8BCAC9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 Inferenční mechanismus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6D3D54D-9105-B64F-8453-8B25273A4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cs-CZ" dirty="0"/>
              <a:t>Aplikace pravidel ve tvaru IF / THEN nad ohodnocenými vstupními termy</a:t>
            </a:r>
          </a:p>
          <a:p>
            <a:pPr marL="0" indent="0">
              <a:buNone/>
            </a:pPr>
            <a:r>
              <a:rPr lang="cs-CZ" sz="3200" dirty="0"/>
              <a:t>IF </a:t>
            </a:r>
            <a:r>
              <a:rPr lang="cs-CZ" sz="3200" dirty="0" err="1">
                <a:solidFill>
                  <a:srgbClr val="00B0F0"/>
                </a:solidFill>
              </a:rPr>
              <a:t>age</a:t>
            </a:r>
            <a:r>
              <a:rPr lang="cs-CZ" sz="3200" dirty="0"/>
              <a:t> </a:t>
            </a:r>
            <a:r>
              <a:rPr lang="cs-CZ" sz="3200" dirty="0" err="1"/>
              <a:t>is</a:t>
            </a:r>
            <a:r>
              <a:rPr lang="cs-CZ" sz="3200" dirty="0"/>
              <a:t> </a:t>
            </a:r>
            <a:r>
              <a:rPr lang="cs-CZ" sz="3200" dirty="0" err="1">
                <a:solidFill>
                  <a:srgbClr val="00B0F0"/>
                </a:solidFill>
              </a:rPr>
              <a:t>old</a:t>
            </a:r>
            <a:r>
              <a:rPr lang="cs-CZ" sz="3200" dirty="0"/>
              <a:t> AND </a:t>
            </a:r>
            <a:r>
              <a:rPr lang="cs-CZ" sz="3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mileage</a:t>
            </a:r>
            <a:r>
              <a:rPr lang="cs-CZ" sz="3200" dirty="0"/>
              <a:t> </a:t>
            </a:r>
            <a:r>
              <a:rPr lang="cs-CZ" sz="3200" dirty="0" err="1"/>
              <a:t>is</a:t>
            </a:r>
            <a:r>
              <a:rPr lang="cs-CZ" sz="3200" dirty="0"/>
              <a:t> </a:t>
            </a:r>
            <a:r>
              <a:rPr lang="cs-CZ" sz="3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high</a:t>
            </a:r>
            <a:r>
              <a:rPr lang="cs-CZ" sz="3200" dirty="0"/>
              <a:t> THEN </a:t>
            </a:r>
            <a:r>
              <a:rPr lang="cs-CZ" sz="3200" dirty="0" err="1">
                <a:solidFill>
                  <a:srgbClr val="FF0000"/>
                </a:solidFill>
              </a:rPr>
              <a:t>failure</a:t>
            </a:r>
            <a:r>
              <a:rPr lang="cs-CZ" sz="3200" dirty="0"/>
              <a:t> </a:t>
            </a:r>
            <a:r>
              <a:rPr lang="cs-CZ" sz="3200" dirty="0" err="1"/>
              <a:t>is</a:t>
            </a:r>
            <a:r>
              <a:rPr lang="cs-CZ" sz="3200" dirty="0"/>
              <a:t> </a:t>
            </a:r>
            <a:r>
              <a:rPr lang="cs-CZ" sz="3200" dirty="0" err="1">
                <a:solidFill>
                  <a:srgbClr val="FF0000"/>
                </a:solidFill>
              </a:rPr>
              <a:t>likely</a:t>
            </a:r>
            <a:endParaRPr lang="cs-CZ" sz="3200" dirty="0"/>
          </a:p>
          <a:p>
            <a:r>
              <a:rPr lang="cs-CZ" dirty="0"/>
              <a:t>operace ve fuzzy logice</a:t>
            </a:r>
          </a:p>
          <a:p>
            <a:pPr lvl="1"/>
            <a:r>
              <a:rPr lang="cs-CZ" dirty="0"/>
              <a:t>NOT a = 1 – a</a:t>
            </a:r>
          </a:p>
          <a:p>
            <a:pPr lvl="1"/>
            <a:r>
              <a:rPr lang="cs-CZ" dirty="0"/>
              <a:t>a AND b = min(a, b)</a:t>
            </a:r>
          </a:p>
          <a:p>
            <a:pPr lvl="1"/>
            <a:r>
              <a:rPr lang="cs-CZ" dirty="0"/>
              <a:t>a OR b = </a:t>
            </a:r>
            <a:r>
              <a:rPr lang="cs-CZ" dirty="0" err="1"/>
              <a:t>max</a:t>
            </a:r>
            <a:r>
              <a:rPr lang="cs-CZ" dirty="0"/>
              <a:t>(a, b)</a:t>
            </a:r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79463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F7880C8-9843-FD47-82B1-94A8438FE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 </a:t>
            </a:r>
            <a:r>
              <a:rPr lang="cs-CZ" dirty="0" err="1"/>
              <a:t>Defuzzyfikace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7F91355-5880-334D-8740-F9845FCF0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4532"/>
          </a:xfrm>
        </p:spPr>
        <p:txBody>
          <a:bodyPr/>
          <a:lstStyle/>
          <a:p>
            <a:r>
              <a:rPr lang="cs-CZ" dirty="0"/>
              <a:t>převod výsledného ohodnoceného termu na číselnou hodnotu</a:t>
            </a:r>
          </a:p>
          <a:p>
            <a:pPr lvl="1"/>
            <a:r>
              <a:rPr lang="cs-CZ" dirty="0"/>
              <a:t>těžiště, půlka, nejmenší maximum,..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6477305-40C8-2441-91C9-4BDB8EDA5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645353" y="3559629"/>
            <a:ext cx="2178850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  <p:pic>
        <p:nvPicPr>
          <p:cNvPr id="3073" name="Obrázek 57" descr="page12image601004256">
            <a:extLst>
              <a:ext uri="{FF2B5EF4-FFF2-40B4-BE49-F238E27FC236}">
                <a16:creationId xmlns:a16="http://schemas.microsoft.com/office/drawing/2014/main" id="{7AE39DA0-C25A-3746-B860-17F0E6D38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457" y="2699942"/>
            <a:ext cx="6945086" cy="390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008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7915FC7-8B9A-FB42-99A8-D3217ED8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Fuzzy Znalostní Systém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DB555A48-793D-9C44-BBD0-02A197530E7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09" y="1725610"/>
            <a:ext cx="9358162" cy="45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9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14AAC757-13AA-F444-8A5B-999164AA0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808" y="3559631"/>
            <a:ext cx="5041900" cy="2946400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1B331489-A466-DA4D-816C-BF9DB9DE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 err="1"/>
              <a:t>NoSQL</a:t>
            </a:r>
            <a:r>
              <a:rPr lang="cs-CZ" dirty="0"/>
              <a:t> databáze (Not </a:t>
            </a:r>
            <a:r>
              <a:rPr lang="cs-CZ" dirty="0" err="1"/>
              <a:t>only</a:t>
            </a:r>
            <a:r>
              <a:rPr lang="cs-CZ" dirty="0"/>
              <a:t> SQL)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D15CE7-9F83-774E-B9AE-7DF12F3EF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distribuované systémy</a:t>
            </a:r>
          </a:p>
          <a:p>
            <a:pPr lvl="1"/>
            <a:r>
              <a:rPr lang="cs-CZ" b="1" dirty="0"/>
              <a:t>Systémy s distribuovaným výpočetním výkonem</a:t>
            </a:r>
          </a:p>
          <a:p>
            <a:pPr lvl="2"/>
            <a:r>
              <a:rPr lang="cs-CZ" dirty="0"/>
              <a:t>paralelizace = úspora času</a:t>
            </a:r>
          </a:p>
          <a:p>
            <a:pPr lvl="1"/>
            <a:r>
              <a:rPr lang="cs-CZ" b="1" dirty="0"/>
              <a:t>Systémy s distribuovaným úložištěm</a:t>
            </a:r>
          </a:p>
          <a:p>
            <a:pPr lvl="2"/>
            <a:r>
              <a:rPr lang="cs-CZ" dirty="0"/>
              <a:t>vyšší redundance, propustnost a dostupnost</a:t>
            </a:r>
          </a:p>
          <a:p>
            <a:pPr lvl="2"/>
            <a:r>
              <a:rPr lang="cs-CZ" dirty="0"/>
              <a:t>vyšší kapacita</a:t>
            </a:r>
          </a:p>
          <a:p>
            <a:r>
              <a:rPr lang="cs-CZ" dirty="0" err="1"/>
              <a:t>škálování</a:t>
            </a:r>
            <a:endParaRPr lang="cs-CZ" dirty="0"/>
          </a:p>
          <a:p>
            <a:pPr lvl="1"/>
            <a:r>
              <a:rPr lang="cs-CZ" b="1" dirty="0"/>
              <a:t>Tradiční RDBMS</a:t>
            </a:r>
          </a:p>
          <a:p>
            <a:pPr lvl="2"/>
            <a:r>
              <a:rPr lang="cs-CZ" dirty="0"/>
              <a:t>vertikální </a:t>
            </a:r>
            <a:r>
              <a:rPr lang="cs-CZ" dirty="0" err="1"/>
              <a:t>škálování</a:t>
            </a:r>
            <a:endParaRPr lang="cs-CZ" dirty="0"/>
          </a:p>
          <a:p>
            <a:pPr lvl="1"/>
            <a:r>
              <a:rPr lang="cs-CZ" b="1" dirty="0"/>
              <a:t>Distribuované </a:t>
            </a:r>
            <a:r>
              <a:rPr lang="cs-CZ" b="1" dirty="0" err="1"/>
              <a:t>NoSQL</a:t>
            </a:r>
            <a:endParaRPr lang="cs-CZ" b="1" dirty="0"/>
          </a:p>
          <a:p>
            <a:pPr lvl="2"/>
            <a:r>
              <a:rPr lang="cs-CZ" dirty="0"/>
              <a:t>horizontální </a:t>
            </a:r>
            <a:r>
              <a:rPr lang="cs-CZ" dirty="0" err="1"/>
              <a:t>škálování</a:t>
            </a:r>
            <a:endParaRPr lang="cs-CZ" dirty="0"/>
          </a:p>
          <a:p>
            <a:pPr lvl="1"/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66934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06AA008F-E6F9-3E42-A51B-F9FBFC9EA2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10899" y="3305051"/>
            <a:ext cx="6570201" cy="313883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3805C35-5708-084E-932C-7661625C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Báze znalostí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E3B5BE8-BD7C-CF41-BA21-D46329721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funkce příslušnosti </a:t>
            </a:r>
            <a:r>
              <a:rPr lang="cs-CZ" dirty="0"/>
              <a:t>(</a:t>
            </a:r>
            <a:r>
              <a:rPr lang="cs-CZ" dirty="0" err="1"/>
              <a:t>fuzzyfikace</a:t>
            </a:r>
            <a:r>
              <a:rPr lang="cs-CZ" dirty="0"/>
              <a:t> a </a:t>
            </a:r>
            <a:r>
              <a:rPr lang="cs-CZ" dirty="0" err="1"/>
              <a:t>defuzzyfikace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tvar, rozsah</a:t>
            </a:r>
          </a:p>
          <a:p>
            <a:r>
              <a:rPr lang="cs-CZ" b="1" dirty="0"/>
              <a:t>IF / THEN </a:t>
            </a:r>
            <a:r>
              <a:rPr lang="cs-CZ" dirty="0"/>
              <a:t>pravidla (inference)</a:t>
            </a:r>
          </a:p>
        </p:txBody>
      </p:sp>
    </p:spTree>
    <p:extLst>
      <p:ext uri="{BB962C8B-B14F-4D97-AF65-F5344CB8AC3E}">
        <p14:creationId xmlns:p14="http://schemas.microsoft.com/office/powerpoint/2010/main" val="3722438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édium 3" descr="LawfulAdorableEthiopianwolf">
            <a:hlinkClick r:id="" action="ppaction://media"/>
            <a:extLst>
              <a:ext uri="{FF2B5EF4-FFF2-40B4-BE49-F238E27FC236}">
                <a16:creationId xmlns:a16="http://schemas.microsoft.com/office/drawing/2014/main" id="{F986AA27-52E2-794F-A585-128124D549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762" y="0"/>
            <a:ext cx="12206112" cy="686593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6E47DD2-1897-7F4B-81CC-1F570E1AE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294" y="2235200"/>
            <a:ext cx="9144000" cy="2387600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chemeClr val="bg1"/>
                </a:solidFill>
              </a:rPr>
              <a:t>22 – Reprezentace znalostí a inference pomocí neuronových sítí</a:t>
            </a:r>
          </a:p>
        </p:txBody>
      </p:sp>
    </p:spTree>
    <p:extLst>
      <p:ext uri="{BB962C8B-B14F-4D97-AF65-F5344CB8AC3E}">
        <p14:creationId xmlns:p14="http://schemas.microsoft.com/office/powerpoint/2010/main" val="289172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7F63EF50-1EED-7A47-8FAB-D448B5CEA64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623078"/>
            <a:ext cx="7467600" cy="4028474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3C744F3-7A59-584D-9B9C-4F381F76D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Perceptron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64F841-5F55-F744-BBD6-67D52691B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Jeden neuron, schopný naučit se jen lineárně </a:t>
            </a:r>
            <a:r>
              <a:rPr lang="cs-CZ" dirty="0" err="1"/>
              <a:t>separovatelné</a:t>
            </a:r>
            <a:r>
              <a:rPr lang="cs-CZ" dirty="0"/>
              <a:t> p.</a:t>
            </a:r>
          </a:p>
          <a:p>
            <a:r>
              <a:rPr lang="cs-CZ" dirty="0"/>
              <a:t>nezvládne například XOR!</a:t>
            </a:r>
          </a:p>
        </p:txBody>
      </p:sp>
    </p:spTree>
    <p:extLst>
      <p:ext uri="{BB962C8B-B14F-4D97-AF65-F5344CB8AC3E}">
        <p14:creationId xmlns:p14="http://schemas.microsoft.com/office/powerpoint/2010/main" val="1994281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 descr="Obsah obrázku objekt, hodiny&#10;&#10;Popis byl vytvořen automaticky">
            <a:extLst>
              <a:ext uri="{FF2B5EF4-FFF2-40B4-BE49-F238E27FC236}">
                <a16:creationId xmlns:a16="http://schemas.microsoft.com/office/drawing/2014/main" id="{11BC1370-986F-194A-9945-5614B5A457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058" y="4426586"/>
            <a:ext cx="4717884" cy="1536566"/>
          </a:xfrm>
          <a:prstGeom prst="rect">
            <a:avLst/>
          </a:prstGeom>
        </p:spPr>
      </p:pic>
      <p:pic>
        <p:nvPicPr>
          <p:cNvPr id="4" name="Obrázek 3">
            <a:extLst>
              <a:ext uri="{FF2B5EF4-FFF2-40B4-BE49-F238E27FC236}">
                <a16:creationId xmlns:a16="http://schemas.microsoft.com/office/drawing/2014/main" id="{8990F0F6-4CBD-2645-B0E1-E18500540C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82686" y="2318650"/>
            <a:ext cx="6226628" cy="1077692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5AAD41AC-350C-4E4F-A3C7-5E0B11A6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Forward </a:t>
            </a:r>
            <a:r>
              <a:rPr lang="cs-CZ" dirty="0" err="1"/>
              <a:t>pass</a:t>
            </a:r>
            <a:r>
              <a:rPr lang="cs-CZ" dirty="0"/>
              <a:t> a </a:t>
            </a:r>
            <a:r>
              <a:rPr lang="cs-CZ" dirty="0" err="1"/>
              <a:t>Backward</a:t>
            </a:r>
            <a:r>
              <a:rPr lang="cs-CZ" dirty="0"/>
              <a:t> </a:t>
            </a:r>
            <a:r>
              <a:rPr lang="cs-CZ" dirty="0" err="1"/>
              <a:t>pass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67BF3CB-861F-BE4B-AADF-E5898B705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46375"/>
          </a:xfrm>
        </p:spPr>
        <p:txBody>
          <a:bodyPr/>
          <a:lstStyle/>
          <a:p>
            <a:r>
              <a:rPr lang="cs-CZ" b="1" dirty="0"/>
              <a:t>Forward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dirty="0"/>
              <a:t>– výpočet výstupu</a:t>
            </a:r>
          </a:p>
          <a:p>
            <a:endParaRPr lang="cs-CZ" dirty="0"/>
          </a:p>
          <a:p>
            <a:endParaRPr lang="cs-CZ" dirty="0"/>
          </a:p>
          <a:p>
            <a:r>
              <a:rPr lang="cs-CZ" b="1" dirty="0" err="1"/>
              <a:t>Backward</a:t>
            </a:r>
            <a:r>
              <a:rPr lang="cs-CZ" b="1" dirty="0"/>
              <a:t> </a:t>
            </a:r>
            <a:r>
              <a:rPr lang="cs-CZ" b="1" dirty="0" err="1"/>
              <a:t>pass</a:t>
            </a:r>
            <a:r>
              <a:rPr lang="cs-CZ" b="1" dirty="0"/>
              <a:t> </a:t>
            </a:r>
            <a:r>
              <a:rPr lang="cs-CZ" dirty="0"/>
              <a:t>– trénování</a:t>
            </a:r>
          </a:p>
          <a:p>
            <a:pPr lvl="1"/>
            <a:r>
              <a:rPr lang="cs-CZ" dirty="0"/>
              <a:t>update vah se provede po vypočítání každého samplu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28377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1A5C12A-EFCC-884B-94E8-5564659D9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Multi </a:t>
            </a:r>
            <a:r>
              <a:rPr lang="cs-CZ" dirty="0" err="1"/>
              <a:t>Layer</a:t>
            </a:r>
            <a:r>
              <a:rPr lang="cs-CZ" dirty="0"/>
              <a:t> </a:t>
            </a:r>
            <a:r>
              <a:rPr lang="cs-CZ" dirty="0" err="1"/>
              <a:t>Perceptron</a:t>
            </a:r>
            <a:endParaRPr lang="cs-CZ" dirty="0"/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2505F5A-B3DD-5042-8EC4-E43F28D704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9057" y="1497841"/>
            <a:ext cx="8773886" cy="499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60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81C7235A-1AE6-6440-AC09-AEF32626CD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7757" y="4015538"/>
            <a:ext cx="6716486" cy="1375778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58EE5BD-6A3F-DB44-8D50-C881CF2A4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Trénování NN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9845785-EFDD-4446-83E9-7275C3BF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cs-CZ" dirty="0"/>
              <a:t>inicializace vah jako malá náhodná čísla</a:t>
            </a:r>
          </a:p>
          <a:p>
            <a:r>
              <a:rPr lang="cs-CZ" dirty="0"/>
              <a:t>K učení lze použít i </a:t>
            </a:r>
            <a:r>
              <a:rPr lang="cs-CZ" dirty="0" err="1"/>
              <a:t>black</a:t>
            </a:r>
            <a:r>
              <a:rPr lang="cs-CZ" dirty="0"/>
              <a:t>-box metody (</a:t>
            </a:r>
            <a:r>
              <a:rPr lang="cs-CZ" dirty="0" err="1"/>
              <a:t>evolution</a:t>
            </a:r>
            <a:r>
              <a:rPr lang="cs-CZ" dirty="0"/>
              <a:t> </a:t>
            </a:r>
            <a:r>
              <a:rPr lang="cs-CZ" dirty="0" err="1"/>
              <a:t>strategies</a:t>
            </a:r>
            <a:r>
              <a:rPr lang="cs-CZ" dirty="0"/>
              <a:t>)</a:t>
            </a:r>
          </a:p>
          <a:p>
            <a:r>
              <a:rPr lang="cs-CZ" b="1" dirty="0" err="1"/>
              <a:t>backpropagation</a:t>
            </a:r>
            <a:r>
              <a:rPr lang="cs-CZ" dirty="0"/>
              <a:t> = revoluce v efektivním učení</a:t>
            </a:r>
            <a:endParaRPr lang="cs-CZ" b="1" dirty="0"/>
          </a:p>
          <a:p>
            <a:pPr lvl="1"/>
            <a:r>
              <a:rPr lang="cs-CZ" dirty="0"/>
              <a:t>Vyžaduje aby byla síť diferencovatelná podle vah</a:t>
            </a:r>
          </a:p>
          <a:p>
            <a:r>
              <a:rPr lang="cs-CZ" dirty="0"/>
              <a:t>Vypočteme celkovou chybu (MSE)</a:t>
            </a:r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marL="457200" lvl="1" indent="0">
              <a:buNone/>
            </a:pPr>
            <a:endParaRPr lang="cs-CZ" dirty="0"/>
          </a:p>
          <a:p>
            <a:r>
              <a:rPr lang="cs-CZ" dirty="0"/>
              <a:t>Vypočteme gradient parciální derivací podle vah</a:t>
            </a:r>
          </a:p>
          <a:p>
            <a:r>
              <a:rPr lang="cs-CZ" dirty="0"/>
              <a:t>Provedeme update vah (+= -gradient)</a:t>
            </a:r>
          </a:p>
          <a:p>
            <a:endParaRPr lang="cs-CZ" dirty="0"/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6C7CF07D-BF69-5E41-ADCA-CAE244BB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0085" y="5251939"/>
            <a:ext cx="2943330" cy="779936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6F3E4F55-0FEC-F84F-B878-FECE40058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882" y="5859644"/>
            <a:ext cx="2668953" cy="62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70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édium 3" descr="The Simpsons - Evolution Intro">
            <a:hlinkClick r:id="" action="ppaction://media"/>
            <a:extLst>
              <a:ext uri="{FF2B5EF4-FFF2-40B4-BE49-F238E27FC236}">
                <a16:creationId xmlns:a16="http://schemas.microsoft.com/office/drawing/2014/main" id="{9078D2B4-8736-714F-8CF5-4D8BB81FE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-965200"/>
            <a:ext cx="12192000" cy="9134475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47D89BE5-090B-C542-B0A2-F01B29D4D5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>
                <a:solidFill>
                  <a:schemeClr val="bg1"/>
                </a:solidFill>
              </a:rPr>
              <a:t>28 – Evoluční výpočetní techniky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3F6BE67-A09F-6E49-855A-5B5821E4A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cs-CZ" sz="2000" i="1" dirty="0">
                <a:solidFill>
                  <a:schemeClr val="bg1"/>
                </a:solidFill>
              </a:rPr>
              <a:t>genetický algoritmus, genetické programování, evoluční programování, evoluční strategie. Genetické operátory (selekce, křížení, mutace)</a:t>
            </a:r>
          </a:p>
        </p:txBody>
      </p:sp>
    </p:spTree>
    <p:extLst>
      <p:ext uri="{BB962C8B-B14F-4D97-AF65-F5344CB8AC3E}">
        <p14:creationId xmlns:p14="http://schemas.microsoft.com/office/powerpoint/2010/main" val="168343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D61021E-A5BB-7E46-8896-892E3A3F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Evoluční techniky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68035A2E-14D6-444E-8207-358EABDC2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892" y="2706321"/>
            <a:ext cx="5715000" cy="3810000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16454B4-E920-B74C-9BC4-DE8E4A6B7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36775"/>
          </a:xfrm>
        </p:spPr>
        <p:txBody>
          <a:bodyPr>
            <a:normAutofit/>
          </a:bodyPr>
          <a:lstStyle/>
          <a:p>
            <a:pPr lvl="0"/>
            <a:r>
              <a:rPr lang="cs-CZ" dirty="0" err="1"/>
              <a:t>black</a:t>
            </a:r>
            <a:r>
              <a:rPr lang="cs-CZ" dirty="0"/>
              <a:t>-box metoda pro iterativní optimalizaci</a:t>
            </a:r>
          </a:p>
          <a:p>
            <a:pPr lvl="0"/>
            <a:r>
              <a:rPr lang="cs-CZ" dirty="0"/>
              <a:t>inspirace evoluční biologií</a:t>
            </a:r>
          </a:p>
          <a:p>
            <a:pPr lvl="1"/>
            <a:r>
              <a:rPr lang="cs-CZ" dirty="0"/>
              <a:t>natural </a:t>
            </a:r>
            <a:r>
              <a:rPr lang="cs-CZ" dirty="0" err="1"/>
              <a:t>selection</a:t>
            </a:r>
            <a:r>
              <a:rPr lang="cs-CZ" dirty="0"/>
              <a:t>, </a:t>
            </a:r>
            <a:r>
              <a:rPr lang="cs-CZ" dirty="0" err="1"/>
              <a:t>survival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the</a:t>
            </a:r>
            <a:r>
              <a:rPr lang="cs-CZ" dirty="0"/>
              <a:t> </a:t>
            </a:r>
            <a:r>
              <a:rPr lang="cs-CZ" dirty="0" err="1"/>
              <a:t>fittest</a:t>
            </a:r>
            <a:r>
              <a:rPr lang="cs-CZ" dirty="0"/>
              <a:t> (Darwin)</a:t>
            </a:r>
          </a:p>
          <a:p>
            <a:pPr lvl="1"/>
            <a:r>
              <a:rPr lang="cs-CZ" dirty="0"/>
              <a:t>genetická dědičnost (Mendel)</a:t>
            </a:r>
          </a:p>
          <a:p>
            <a:pPr marL="0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598639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6F4D7E-5FDB-D848-93ED-EF99C6112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Genetický algoritmus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4AE27DE-405F-6447-9E76-49BDC7B9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optimalizuje </a:t>
            </a:r>
            <a:r>
              <a:rPr lang="cs-CZ" b="1" dirty="0"/>
              <a:t>binární řetězce</a:t>
            </a:r>
          </a:p>
          <a:p>
            <a:r>
              <a:rPr lang="cs-CZ" dirty="0" err="1"/>
              <a:t>black</a:t>
            </a:r>
            <a:r>
              <a:rPr lang="cs-CZ" dirty="0"/>
              <a:t>-box </a:t>
            </a:r>
            <a:r>
              <a:rPr lang="cs-CZ" dirty="0" err="1"/>
              <a:t>solver</a:t>
            </a:r>
            <a:endParaRPr lang="cs-CZ" dirty="0"/>
          </a:p>
          <a:p>
            <a:r>
              <a:rPr lang="cs-CZ" dirty="0"/>
              <a:t>Průběh:</a:t>
            </a:r>
          </a:p>
          <a:p>
            <a:pPr lvl="1"/>
            <a:r>
              <a:rPr lang="cs-CZ" dirty="0"/>
              <a:t>Evaluace</a:t>
            </a:r>
          </a:p>
          <a:p>
            <a:pPr lvl="1"/>
            <a:r>
              <a:rPr lang="cs-CZ" dirty="0"/>
              <a:t>Selekce</a:t>
            </a:r>
          </a:p>
          <a:p>
            <a:pPr lvl="1"/>
            <a:r>
              <a:rPr lang="cs-CZ" dirty="0"/>
              <a:t>Rekombinace (křížení)</a:t>
            </a:r>
          </a:p>
          <a:p>
            <a:pPr lvl="1"/>
            <a:r>
              <a:rPr lang="cs-CZ" dirty="0"/>
              <a:t>Mutace</a:t>
            </a:r>
          </a:p>
        </p:txBody>
      </p:sp>
      <p:pic>
        <p:nvPicPr>
          <p:cNvPr id="7" name="Obrázek 6" descr="https://cdn-images-1.medium.com/max/1600/1*HP8JVxlJtOv14rGLJfXEzA.png">
            <a:extLst>
              <a:ext uri="{FF2B5EF4-FFF2-40B4-BE49-F238E27FC236}">
                <a16:creationId xmlns:a16="http://schemas.microsoft.com/office/drawing/2014/main" id="{FEE3D6F7-03C5-604D-9F9A-8A27162725A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88"/>
          <a:stretch/>
        </p:blipFill>
        <p:spPr bwMode="auto">
          <a:xfrm>
            <a:off x="6353908" y="1541494"/>
            <a:ext cx="5838092" cy="46354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899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13004A-54CE-C749-BB3F-A9E0B67C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Inicializace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FAB3CC-8080-8849-9E0E-4E98C071D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cs-CZ" dirty="0"/>
              <a:t>binární řetězce inicializovány náhodně / s nějakou heuristikou</a:t>
            </a:r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75A060DB-DF7C-904F-958E-41277E62B077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Evaluace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A4693368-BAD6-3F41-80B7-F09225B62B1B}"/>
              </a:ext>
            </a:extLst>
          </p:cNvPr>
          <p:cNvSpPr txBox="1">
            <a:spLocks/>
          </p:cNvSpPr>
          <p:nvPr/>
        </p:nvSpPr>
        <p:spPr>
          <a:xfrm>
            <a:off x="838200" y="4754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dirty="0"/>
              <a:t>pomocí </a:t>
            </a:r>
            <a:r>
              <a:rPr lang="cs-CZ" b="1" dirty="0"/>
              <a:t>fitness funkce</a:t>
            </a:r>
            <a:r>
              <a:rPr lang="cs-CZ" dirty="0"/>
              <a:t> ohodnotíme jak dobře si jedinec vede</a:t>
            </a:r>
          </a:p>
        </p:txBody>
      </p:sp>
    </p:spTree>
    <p:extLst>
      <p:ext uri="{BB962C8B-B14F-4D97-AF65-F5344CB8AC3E}">
        <p14:creationId xmlns:p14="http://schemas.microsoft.com/office/powerpoint/2010/main" val="105755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11CA144-DB9E-234C-89B3-470F1CD4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cs-CZ" sz="2800" b="1">
                <a:solidFill>
                  <a:schemeClr val="bg1"/>
                </a:solidFill>
              </a:rPr>
              <a:t>CAP teorém</a:t>
            </a:r>
            <a:endParaRPr lang="cs-CZ" sz="2800">
              <a:solidFill>
                <a:schemeClr val="bg1"/>
              </a:solidFill>
            </a:endParaRP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B65D2C1-593C-174E-A3BB-F5FD72FA39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3" cy="3415622"/>
          </a:xfrm>
        </p:spPr>
        <p:txBody>
          <a:bodyPr>
            <a:normAutofit lnSpcReduction="10000"/>
          </a:bodyPr>
          <a:lstStyle/>
          <a:p>
            <a:r>
              <a:rPr lang="cs-CZ" sz="1800" b="1" dirty="0">
                <a:solidFill>
                  <a:schemeClr val="bg1"/>
                </a:solidFill>
              </a:rPr>
              <a:t>3 základní vlastnosti </a:t>
            </a:r>
            <a:r>
              <a:rPr lang="cs-CZ" sz="1800" dirty="0">
                <a:solidFill>
                  <a:schemeClr val="bg1"/>
                </a:solidFill>
              </a:rPr>
              <a:t>distribuovaných systémů</a:t>
            </a:r>
          </a:p>
          <a:p>
            <a:r>
              <a:rPr lang="cs-CZ" sz="1800" b="1" dirty="0" err="1">
                <a:solidFill>
                  <a:schemeClr val="bg1"/>
                </a:solidFill>
              </a:rPr>
              <a:t>Consistency</a:t>
            </a:r>
            <a:endParaRPr lang="cs-CZ" sz="1800" b="1" dirty="0">
              <a:solidFill>
                <a:schemeClr val="bg1"/>
              </a:solidFill>
            </a:endParaRPr>
          </a:p>
          <a:p>
            <a:pPr lvl="1"/>
            <a:r>
              <a:rPr lang="cs-CZ" sz="1800" dirty="0">
                <a:solidFill>
                  <a:schemeClr val="bg1"/>
                </a:solidFill>
              </a:rPr>
              <a:t>každé čtení vrátí aktuální data</a:t>
            </a:r>
          </a:p>
          <a:p>
            <a:r>
              <a:rPr lang="cs-CZ" sz="2200" b="1" dirty="0" err="1">
                <a:solidFill>
                  <a:schemeClr val="bg1"/>
                </a:solidFill>
              </a:rPr>
              <a:t>Availability</a:t>
            </a:r>
            <a:r>
              <a:rPr lang="cs-CZ" sz="2200" b="1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cs-CZ" sz="1800" dirty="0">
                <a:solidFill>
                  <a:schemeClr val="bg1"/>
                </a:solidFill>
              </a:rPr>
              <a:t>na každý požadavek přijde správná odpověď</a:t>
            </a:r>
            <a:endParaRPr lang="cs-CZ" sz="1800" b="1" dirty="0">
              <a:solidFill>
                <a:schemeClr val="bg1"/>
              </a:solidFill>
            </a:endParaRPr>
          </a:p>
          <a:p>
            <a:r>
              <a:rPr lang="cs-CZ" sz="1800" b="1" dirty="0" err="1">
                <a:solidFill>
                  <a:schemeClr val="bg1"/>
                </a:solidFill>
              </a:rPr>
              <a:t>Partition</a:t>
            </a:r>
            <a:r>
              <a:rPr lang="cs-CZ" sz="1800" b="1" dirty="0">
                <a:solidFill>
                  <a:schemeClr val="bg1"/>
                </a:solidFill>
              </a:rPr>
              <a:t> tolerance</a:t>
            </a:r>
          </a:p>
          <a:p>
            <a:pPr lvl="1"/>
            <a:r>
              <a:rPr lang="cs-CZ" sz="1800" dirty="0">
                <a:solidFill>
                  <a:schemeClr val="bg1"/>
                </a:solidFill>
              </a:rPr>
              <a:t>systém funguje i po výpadku</a:t>
            </a:r>
            <a:endParaRPr lang="cs-CZ" sz="1800" b="1" dirty="0">
              <a:solidFill>
                <a:schemeClr val="bg1"/>
              </a:solidFill>
            </a:endParaRPr>
          </a:p>
        </p:txBody>
      </p:sp>
      <p:pic>
        <p:nvPicPr>
          <p:cNvPr id="7" name="Obrázek 6" descr="/var/folders/pz/p3r4qsd15n704h7h1g5cq8p80000gn/T/com.microsoft.Word/WebArchiveCopyPasteTempFiles/Visualization-of-CAP-theorem_W640.jpg">
            <a:extLst>
              <a:ext uri="{FF2B5EF4-FFF2-40B4-BE49-F238E27FC236}">
                <a16:creationId xmlns:a16="http://schemas.microsoft.com/office/drawing/2014/main" id="{ABAB6800-8880-5D40-A020-C31821A7F27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5807" y="643467"/>
            <a:ext cx="5994680" cy="5410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9311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713004A-54CE-C749-BB3F-A9E0B67C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Selekce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3FAB3CC-8080-8849-9E0E-4E98C071D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cs-CZ" dirty="0"/>
              <a:t>Vybereme rodiče (na základě fitness) ke křížení</a:t>
            </a:r>
          </a:p>
          <a:p>
            <a:pPr lvl="1"/>
            <a:r>
              <a:rPr lang="cs-CZ" dirty="0" err="1"/>
              <a:t>Roulette</a:t>
            </a:r>
            <a:r>
              <a:rPr lang="cs-CZ" dirty="0"/>
              <a:t> </a:t>
            </a:r>
            <a:r>
              <a:rPr lang="cs-CZ" dirty="0" err="1"/>
              <a:t>wheel</a:t>
            </a:r>
            <a:r>
              <a:rPr lang="cs-CZ" dirty="0"/>
              <a:t> </a:t>
            </a:r>
            <a:r>
              <a:rPr lang="cs-CZ" dirty="0" err="1"/>
              <a:t>selection</a:t>
            </a:r>
            <a:endParaRPr lang="cs-CZ" dirty="0"/>
          </a:p>
          <a:p>
            <a:pPr lvl="1"/>
            <a:r>
              <a:rPr lang="cs-CZ" dirty="0" err="1"/>
              <a:t>Tournament</a:t>
            </a:r>
            <a:r>
              <a:rPr lang="cs-CZ" dirty="0"/>
              <a:t> </a:t>
            </a:r>
            <a:r>
              <a:rPr lang="cs-CZ" dirty="0" err="1"/>
              <a:t>selection</a:t>
            </a:r>
            <a:endParaRPr lang="cs-CZ" dirty="0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75A060DB-DF7C-904F-958E-41277E62B077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/>
              <a:t>Křížení</a:t>
            </a:r>
          </a:p>
        </p:txBody>
      </p:sp>
      <p:sp>
        <p:nvSpPr>
          <p:cNvPr id="5" name="Zástupný obsah 2">
            <a:extLst>
              <a:ext uri="{FF2B5EF4-FFF2-40B4-BE49-F238E27FC236}">
                <a16:creationId xmlns:a16="http://schemas.microsoft.com/office/drawing/2014/main" id="{A4693368-BAD6-3F41-80B7-F09225B62B1B}"/>
              </a:ext>
            </a:extLst>
          </p:cNvPr>
          <p:cNvSpPr txBox="1">
            <a:spLocks/>
          </p:cNvSpPr>
          <p:nvPr/>
        </p:nvSpPr>
        <p:spPr>
          <a:xfrm>
            <a:off x="838200" y="4754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b="1" dirty="0"/>
              <a:t>Zkombinujeme geny rodičů </a:t>
            </a:r>
            <a:br>
              <a:rPr lang="cs-CZ" b="1" dirty="0"/>
            </a:br>
            <a:r>
              <a:rPr lang="cs-CZ" dirty="0"/>
              <a:t>do nového potomka</a:t>
            </a:r>
          </a:p>
        </p:txBody>
      </p:sp>
      <p:pic>
        <p:nvPicPr>
          <p:cNvPr id="6" name="Obrázek 5">
            <a:extLst>
              <a:ext uri="{FF2B5EF4-FFF2-40B4-BE49-F238E27FC236}">
                <a16:creationId xmlns:a16="http://schemas.microsoft.com/office/drawing/2014/main" id="{2FAB682A-B596-7640-A540-6EF4C382DC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99" y="2303950"/>
            <a:ext cx="1513717" cy="1424602"/>
          </a:xfrm>
          <a:prstGeom prst="rect">
            <a:avLst/>
          </a:prstGeom>
        </p:spPr>
      </p:pic>
      <p:pic>
        <p:nvPicPr>
          <p:cNvPr id="7" name="Obrázek 6" descr="page15image13406784">
            <a:extLst>
              <a:ext uri="{FF2B5EF4-FFF2-40B4-BE49-F238E27FC236}">
                <a16:creationId xmlns:a16="http://schemas.microsoft.com/office/drawing/2014/main" id="{67616D40-2425-1448-9CA5-B7E693528E3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216" y="2453577"/>
            <a:ext cx="1979760" cy="1194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Obrázek 7">
            <a:extLst>
              <a:ext uri="{FF2B5EF4-FFF2-40B4-BE49-F238E27FC236}">
                <a16:creationId xmlns:a16="http://schemas.microsoft.com/office/drawing/2014/main" id="{D4F94417-0101-0046-B0B1-78B7A47C3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623" y="4191889"/>
            <a:ext cx="5571177" cy="25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31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178A72-E930-AA47-AB34-31C4A9E4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Mutace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D1AB73E-5DD8-4748-AA14-7BBFC9D97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 malou pravděpodobností (např. 0.01% pro každý bit) </a:t>
            </a:r>
            <a:br>
              <a:rPr lang="cs-CZ" dirty="0"/>
            </a:br>
            <a:r>
              <a:rPr lang="cs-CZ" dirty="0"/>
              <a:t>se </a:t>
            </a:r>
            <a:r>
              <a:rPr lang="cs-CZ" b="1" dirty="0"/>
              <a:t>přehodí některé bity</a:t>
            </a:r>
            <a:r>
              <a:rPr lang="cs-CZ" dirty="0"/>
              <a:t> v potomkovi</a:t>
            </a:r>
          </a:p>
          <a:p>
            <a:r>
              <a:rPr lang="cs-CZ" dirty="0"/>
              <a:t>pomáhá proti uvíznutí v lokálním minimu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E18D8D39-9BFF-7442-9FDD-783AEA5E83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0769" y="3429000"/>
            <a:ext cx="6330462" cy="266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503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C8E2F5B-64AF-9747-B3CE-FB6EC340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Genetické programování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9D934C8-2326-F348-89E5-BD912BE66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genotypem jsou orientované kořenové </a:t>
            </a:r>
            <a:r>
              <a:rPr lang="cs-CZ" b="1" dirty="0"/>
              <a:t>stromy </a:t>
            </a:r>
            <a:endParaRPr lang="cs-CZ" dirty="0"/>
          </a:p>
          <a:p>
            <a:pPr lvl="1"/>
            <a:r>
              <a:rPr lang="cs-CZ" b="1" dirty="0"/>
              <a:t>terminály</a:t>
            </a:r>
            <a:r>
              <a:rPr lang="cs-CZ" dirty="0"/>
              <a:t> (listů) T – vstupy programů (proměnné)</a:t>
            </a:r>
          </a:p>
          <a:p>
            <a:pPr lvl="1"/>
            <a:r>
              <a:rPr lang="cs-CZ" b="1" dirty="0"/>
              <a:t>funkce</a:t>
            </a:r>
            <a:r>
              <a:rPr lang="cs-CZ" dirty="0"/>
              <a:t>(vnitřních uzly) F – funkce, aritmetické operace,..</a:t>
            </a:r>
          </a:p>
          <a:p>
            <a:r>
              <a:rPr lang="cs-CZ" dirty="0"/>
              <a:t>mutace – úpravy stromu</a:t>
            </a:r>
          </a:p>
          <a:p>
            <a:pPr lvl="1"/>
            <a:endParaRPr lang="cs-CZ" dirty="0"/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95F6FC19-CB80-E84A-80A7-A4E6E559A3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51584" y="3119073"/>
            <a:ext cx="6002216" cy="337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5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26399E84-8DF5-7A46-ABDD-E182AA04FB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91604" y="1690688"/>
            <a:ext cx="6072250" cy="4351337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B42A463-2D77-874B-B0A7-E24CB3A19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Evoluční programování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9697262-A6E6-4346-838C-90E66CAF2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43954" cy="4351338"/>
          </a:xfrm>
        </p:spPr>
        <p:txBody>
          <a:bodyPr/>
          <a:lstStyle/>
          <a:p>
            <a:pPr lvl="0"/>
            <a:r>
              <a:rPr lang="cs-CZ" dirty="0"/>
              <a:t>Vyvíjí </a:t>
            </a:r>
            <a:r>
              <a:rPr lang="cs-CZ" b="1" dirty="0"/>
              <a:t>stavové automaty</a:t>
            </a:r>
            <a:endParaRPr lang="cs-CZ" dirty="0"/>
          </a:p>
          <a:p>
            <a:pPr lvl="0"/>
            <a:r>
              <a:rPr lang="cs-CZ" dirty="0"/>
              <a:t>Jenom </a:t>
            </a:r>
            <a:r>
              <a:rPr lang="cs-CZ" b="1" dirty="0"/>
              <a:t>mutace</a:t>
            </a:r>
            <a:endParaRPr lang="cs-CZ" dirty="0"/>
          </a:p>
          <a:p>
            <a:pPr lvl="1"/>
            <a:r>
              <a:rPr lang="cs-CZ" dirty="0"/>
              <a:t>může jí podléhat počáteční a </a:t>
            </a:r>
            <a:br>
              <a:rPr lang="cs-CZ" dirty="0"/>
            </a:br>
            <a:r>
              <a:rPr lang="cs-CZ" dirty="0"/>
              <a:t>cílový stav, množina stavů i </a:t>
            </a:r>
            <a:br>
              <a:rPr lang="cs-CZ" dirty="0"/>
            </a:br>
            <a:r>
              <a:rPr lang="cs-CZ" dirty="0"/>
              <a:t>tabulka přechodů</a:t>
            </a:r>
          </a:p>
        </p:txBody>
      </p:sp>
    </p:spTree>
    <p:extLst>
      <p:ext uri="{BB962C8B-B14F-4D97-AF65-F5344CB8AC3E}">
        <p14:creationId xmlns:p14="http://schemas.microsoft.com/office/powerpoint/2010/main" val="1741481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BBA885-2025-C148-BE7F-7B04CD17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Evoluční strategie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3B340AB-DA80-AB45-B92F-C8B4083C5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genotypem jsou </a:t>
            </a:r>
            <a:r>
              <a:rPr lang="cs-CZ" b="1" dirty="0"/>
              <a:t>vektory reálných čísel </a:t>
            </a:r>
          </a:p>
          <a:p>
            <a:r>
              <a:rPr lang="cs-CZ" b="1" dirty="0"/>
              <a:t>mutace</a:t>
            </a:r>
          </a:p>
          <a:p>
            <a:pPr lvl="1"/>
            <a:r>
              <a:rPr lang="cs-CZ" b="1" dirty="0" err="1"/>
              <a:t>Gaussovská</a:t>
            </a:r>
            <a:r>
              <a:rPr lang="cs-CZ" b="1" dirty="0"/>
              <a:t> mutace </a:t>
            </a:r>
            <a:r>
              <a:rPr lang="cs-CZ" dirty="0"/>
              <a:t>– k číslu přičteme </a:t>
            </a:r>
            <a:br>
              <a:rPr lang="cs-CZ" dirty="0"/>
            </a:br>
            <a:r>
              <a:rPr lang="cs-CZ" dirty="0"/>
              <a:t>náhodnou hodnotu z normálního rozdělení</a:t>
            </a:r>
          </a:p>
          <a:p>
            <a:r>
              <a:rPr lang="cs-CZ" b="1" dirty="0"/>
              <a:t>rekombinace</a:t>
            </a:r>
          </a:p>
          <a:p>
            <a:pPr lvl="1"/>
            <a:r>
              <a:rPr lang="cs-CZ" dirty="0"/>
              <a:t>průměr rodičů</a:t>
            </a:r>
          </a:p>
          <a:p>
            <a:pPr lvl="1"/>
            <a:r>
              <a:rPr lang="cs-CZ" dirty="0"/>
              <a:t>po složkách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ové pole 41">
                <a:extLst>
                  <a:ext uri="{FF2B5EF4-FFF2-40B4-BE49-F238E27FC236}">
                    <a16:creationId xmlns:a16="http://schemas.microsoft.com/office/drawing/2014/main" id="{92744CFE-8B82-024D-BE2B-153E485FD709}"/>
                  </a:ext>
                </a:extLst>
              </p:cNvPr>
              <p:cNvSpPr txBox="1"/>
              <p:nvPr/>
            </p:nvSpPr>
            <p:spPr>
              <a:xfrm>
                <a:off x="9928201" y="365125"/>
                <a:ext cx="1114937" cy="1723291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cs-CZ" sz="115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cs-CZ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ové pole 41">
                <a:extLst>
                  <a:ext uri="{FF2B5EF4-FFF2-40B4-BE49-F238E27FC236}">
                    <a16:creationId xmlns:a16="http://schemas.microsoft.com/office/drawing/2014/main" id="{92744CFE-8B82-024D-BE2B-153E485FD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8201" y="365125"/>
                <a:ext cx="1114937" cy="1723291"/>
              </a:xfrm>
              <a:prstGeom prst="rect">
                <a:avLst/>
              </a:prstGeom>
              <a:blipFill>
                <a:blip r:embed="rId2"/>
                <a:stretch>
                  <a:fillRect l="-34831" r="-48315" b="-12500"/>
                </a:stretch>
              </a:blipFill>
              <a:ln w="6350">
                <a:noFill/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Obrázek 10">
            <a:extLst>
              <a:ext uri="{FF2B5EF4-FFF2-40B4-BE49-F238E27FC236}">
                <a16:creationId xmlns:a16="http://schemas.microsoft.com/office/drawing/2014/main" id="{35291433-267E-FC44-BBDD-06729FADF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447" y="2321695"/>
            <a:ext cx="4224924" cy="39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52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0B7C2F-76B2-AF42-A5A9-E3F5D8CDC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/>
              <a:t>30 – Prohledávání herního stromu 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BD625D0-1287-664A-8215-F42C4A9D07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i="1" dirty="0"/>
              <a:t>algoritmus Minimax, alfa-beta prořezávání</a:t>
            </a:r>
          </a:p>
        </p:txBody>
      </p:sp>
    </p:spTree>
    <p:extLst>
      <p:ext uri="{BB962C8B-B14F-4D97-AF65-F5344CB8AC3E}">
        <p14:creationId xmlns:p14="http://schemas.microsoft.com/office/powerpoint/2010/main" val="1081961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643BD3F-6F64-3E4B-AB4B-90AE7730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Kde využíváme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B746E1C3-EA5A-6240-90E7-197F68A4A0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67646" cy="5032375"/>
              </a:xfrm>
            </p:spPr>
            <p:txBody>
              <a:bodyPr>
                <a:normAutofit/>
              </a:bodyPr>
              <a:lstStyle/>
              <a:p>
                <a:r>
                  <a:rPr lang="cs-CZ" dirty="0"/>
                  <a:t>hry v </a:t>
                </a:r>
                <a:r>
                  <a:rPr lang="cs-CZ" b="1" dirty="0"/>
                  <a:t>extenzivní formě</a:t>
                </a:r>
                <a:r>
                  <a:rPr lang="cs-CZ" dirty="0"/>
                  <a:t>  (vyjádřené stromem [šachy, dáma,..])</a:t>
                </a:r>
              </a:p>
              <a:p>
                <a:r>
                  <a:rPr lang="cs-CZ" dirty="0"/>
                  <a:t>soupeř hraje </a:t>
                </a:r>
                <a:r>
                  <a:rPr lang="cs-CZ" b="1" dirty="0"/>
                  <a:t>perfektní hru</a:t>
                </a:r>
                <a:r>
                  <a:rPr lang="cs-CZ" dirty="0"/>
                  <a:t> (vždy volí bezchybnou akci)</a:t>
                </a:r>
              </a:p>
              <a:p>
                <a:r>
                  <a:rPr lang="cs-CZ" b="1" dirty="0" err="1"/>
                  <a:t>utilitní</a:t>
                </a:r>
                <a:r>
                  <a:rPr lang="cs-CZ" b="1" dirty="0"/>
                  <a:t> funkce</a:t>
                </a:r>
                <a:endParaRPr lang="cs-CZ" dirty="0"/>
              </a:p>
              <a:p>
                <a:pPr lvl="1"/>
                <a:r>
                  <a:rPr lang="cs-CZ" dirty="0"/>
                  <a:t>Nějaká heuristika korelující s kvalitou stavu (v případě šachů naivní příklad </a:t>
                </a:r>
                <a14:m>
                  <m:oMath xmlns:m="http://schemas.openxmlformats.org/officeDocument/2006/math">
                    <m:r>
                      <a:rPr lang="cs-CZ" i="1"/>
                      <m:t>𝑢</m:t>
                    </m:r>
                    <m:r>
                      <a:rPr lang="cs-CZ" i="1"/>
                      <m:t>=#</m:t>
                    </m:r>
                    <m:r>
                      <a:rPr lang="cs-CZ" i="1"/>
                      <m:t>𝑏</m:t>
                    </m:r>
                    <m:r>
                      <a:rPr lang="cs-CZ" i="1"/>
                      <m:t>í</m:t>
                    </m:r>
                    <m:r>
                      <a:rPr lang="cs-CZ" i="1"/>
                      <m:t>𝑙</m:t>
                    </m:r>
                    <m:r>
                      <a:rPr lang="cs-CZ" i="1"/>
                      <m:t>ý</m:t>
                    </m:r>
                    <m:r>
                      <a:rPr lang="cs-CZ" i="1"/>
                      <m:t>𝑐h</m:t>
                    </m:r>
                    <m:r>
                      <a:rPr lang="cs-CZ" i="1"/>
                      <m:t> − #č</m:t>
                    </m:r>
                    <m:r>
                      <a:rPr lang="cs-CZ" i="1"/>
                      <m:t>𝑒𝑟𝑛</m:t>
                    </m:r>
                    <m:r>
                      <a:rPr lang="cs-CZ" i="1"/>
                      <m:t>ý</m:t>
                    </m:r>
                    <m:r>
                      <a:rPr lang="cs-CZ" i="1"/>
                      <m:t>𝑐h</m:t>
                    </m:r>
                  </m:oMath>
                </a14:m>
                <a:r>
                  <a:rPr lang="cs-CZ" dirty="0"/>
                  <a:t> figurek – pokud je u &gt; 0, bílý vyhrává, pokud je u &lt; 0, černý vyhrává)</a:t>
                </a:r>
              </a:p>
              <a:p>
                <a:pPr lvl="0"/>
                <a:r>
                  <a:rPr lang="cs-CZ" dirty="0"/>
                  <a:t>Hráči:</a:t>
                </a:r>
              </a:p>
              <a:p>
                <a:pPr lvl="1"/>
                <a:r>
                  <a:rPr lang="cs-CZ" b="1" dirty="0"/>
                  <a:t>MAX</a:t>
                </a:r>
                <a:r>
                  <a:rPr lang="cs-CZ" dirty="0"/>
                  <a:t> (△) – snaží se maximalizovat </a:t>
                </a:r>
                <a:r>
                  <a:rPr lang="cs-CZ" dirty="0" err="1"/>
                  <a:t>utilitní</a:t>
                </a:r>
                <a:r>
                  <a:rPr lang="cs-CZ" dirty="0"/>
                  <a:t> </a:t>
                </a:r>
                <a:r>
                  <a:rPr lang="cs-CZ" dirty="0" err="1"/>
                  <a:t>fci</a:t>
                </a:r>
                <a:endParaRPr lang="cs-CZ" dirty="0"/>
              </a:p>
              <a:p>
                <a:pPr lvl="1"/>
                <a:r>
                  <a:rPr lang="cs-CZ" b="1" dirty="0"/>
                  <a:t>MIN </a:t>
                </a:r>
                <a:r>
                  <a:rPr lang="cs-CZ" dirty="0"/>
                  <a:t>(▽) – snaží se minimalizovat </a:t>
                </a:r>
                <a:r>
                  <a:rPr lang="cs-CZ" dirty="0" err="1"/>
                  <a:t>utilitní</a:t>
                </a:r>
                <a:r>
                  <a:rPr lang="cs-CZ" dirty="0"/>
                  <a:t> </a:t>
                </a:r>
                <a:r>
                  <a:rPr lang="cs-CZ" dirty="0" err="1"/>
                  <a:t>fci</a:t>
                </a:r>
                <a:endParaRPr lang="cs-CZ" dirty="0"/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B746E1C3-EA5A-6240-90E7-197F68A4A0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67646" cy="5032375"/>
              </a:xfrm>
              <a:blipFill>
                <a:blip r:embed="rId2"/>
                <a:stretch>
                  <a:fillRect l="-942" t="-227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19148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15B2307-D90E-B54B-82EC-AFAA009D0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MiniMax</a:t>
            </a:r>
            <a:r>
              <a:rPr lang="cs-CZ" dirty="0"/>
              <a:t> algoritmus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205F805-BEC0-6644-BDEE-582159E0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25563"/>
          </a:xfrm>
        </p:spPr>
        <p:txBody>
          <a:bodyPr/>
          <a:lstStyle/>
          <a:p>
            <a:r>
              <a:rPr lang="cs-CZ" dirty="0"/>
              <a:t>Algoritmus který umožňuje zvolit ideální akci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40A09943-373F-1641-A281-F79FF0E67FE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63145" y="2197292"/>
            <a:ext cx="9265710" cy="456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46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87E716F-B5A1-3E40-98B3-B545C6EB6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Alfa-beta prořezávání</a:t>
            </a:r>
            <a:endParaRPr lang="cs-CZ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68C7371-2A66-3649-8F37-AF99E2A35C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002108" cy="4833083"/>
              </a:xfrm>
            </p:spPr>
            <p:txBody>
              <a:bodyPr>
                <a:normAutofit/>
              </a:bodyPr>
              <a:lstStyle/>
              <a:p>
                <a:r>
                  <a:rPr lang="cs-CZ" dirty="0"/>
                  <a:t>MiniMax funguje dobře jen pro malou hloubku (d)</a:t>
                </a:r>
              </a:p>
              <a:p>
                <a:pPr lvl="1"/>
                <a:r>
                  <a:rPr lang="cs-CZ" dirty="0"/>
                  <a:t>množství možných stavů roste exponenciálně </a:t>
                </a:r>
              </a:p>
              <a:p>
                <a:r>
                  <a:rPr lang="cs-CZ" dirty="0"/>
                  <a:t>Většina her nemožná hrát perfektně (kombinatorická exploze)</a:t>
                </a:r>
              </a:p>
              <a:p>
                <a:r>
                  <a:rPr lang="cs-CZ" dirty="0"/>
                  <a:t>Alfa-beta prořezávání je jen </a:t>
                </a:r>
                <a:r>
                  <a:rPr lang="cs-CZ" b="1" dirty="0"/>
                  <a:t>efektivnější verze </a:t>
                </a:r>
                <a:r>
                  <a:rPr lang="cs-CZ" b="1" dirty="0" err="1"/>
                  <a:t>MiniMaxu</a:t>
                </a:r>
                <a:endParaRPr lang="cs-CZ" b="1" dirty="0"/>
              </a:p>
              <a:p>
                <a:pPr lvl="0"/>
                <a:r>
                  <a:rPr lang="cs-CZ" dirty="0" err="1"/>
                  <a:t>MiniMax</a:t>
                </a:r>
                <a:r>
                  <a:rPr lang="cs-CZ" dirty="0"/>
                  <a:t> má složitost </a:t>
                </a:r>
                <a14:m>
                  <m:oMath xmlns:m="http://schemas.openxmlformats.org/officeDocument/2006/math">
                    <m:r>
                      <a:rPr lang="cs-CZ" i="1"/>
                      <m:t>𝑂</m:t>
                    </m:r>
                    <m:d>
                      <m:dPr>
                        <m:ctrlPr>
                          <a:rPr lang="cs-CZ" i="1"/>
                        </m:ctrlPr>
                      </m:dPr>
                      <m:e>
                        <m:sSup>
                          <m:sSupPr>
                            <m:ctrlPr>
                              <a:rPr lang="cs-CZ" i="1"/>
                            </m:ctrlPr>
                          </m:sSupPr>
                          <m:e>
                            <m:r>
                              <a:rPr lang="cs-CZ" i="1"/>
                              <m:t>𝑏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cs-CZ"/>
                              <m:t>d</m:t>
                            </m:r>
                          </m:sup>
                        </m:sSup>
                      </m:e>
                    </m:d>
                  </m:oMath>
                </a14:m>
                <a:r>
                  <a:rPr lang="cs-CZ" dirty="0"/>
                  <a:t> kde d je hloubka a b </a:t>
                </a:r>
                <a:r>
                  <a:rPr lang="cs-CZ" dirty="0" err="1"/>
                  <a:t>branching</a:t>
                </a:r>
                <a:r>
                  <a:rPr lang="cs-CZ" dirty="0"/>
                  <a:t> </a:t>
                </a:r>
                <a:r>
                  <a:rPr lang="cs-CZ" dirty="0" err="1"/>
                  <a:t>factor</a:t>
                </a:r>
                <a:r>
                  <a:rPr lang="cs-CZ" dirty="0"/>
                  <a:t> </a:t>
                </a:r>
              </a:p>
              <a:p>
                <a:pPr lvl="1"/>
                <a:r>
                  <a:rPr lang="cs-CZ" dirty="0"/>
                  <a:t>V ideálním pomocí alfa/beta </a:t>
                </a:r>
                <a:r>
                  <a:rPr lang="cs-CZ" dirty="0" err="1"/>
                  <a:t>prunning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r>
                      <a:rPr lang="cs-CZ" i="1"/>
                      <m:t>𝑂</m:t>
                    </m:r>
                    <m:d>
                      <m:dPr>
                        <m:ctrlPr>
                          <a:rPr lang="cs-CZ" i="1"/>
                        </m:ctrlPr>
                      </m:dPr>
                      <m:e>
                        <m:sSup>
                          <m:sSupPr>
                            <m:ctrlPr>
                              <a:rPr lang="cs-CZ" i="1"/>
                            </m:ctrlPr>
                          </m:sSupPr>
                          <m:e>
                            <m:r>
                              <a:rPr lang="cs-CZ" i="1"/>
                              <m:t>𝑏</m:t>
                            </m:r>
                          </m:e>
                          <m:sup>
                            <m:f>
                              <m:fPr>
                                <m:ctrlPr>
                                  <a:rPr lang="cs-CZ" i="1"/>
                                </m:ctrlPr>
                              </m:fPr>
                              <m:num>
                                <m:r>
                                  <a:rPr lang="cs-CZ" i="1"/>
                                  <m:t>𝑑</m:t>
                                </m:r>
                              </m:num>
                              <m:den>
                                <m:r>
                                  <a:rPr lang="cs-CZ" i="1"/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r>
                  <a:rPr lang="cs-CZ" dirty="0"/>
                  <a:t>, reálně ale skoro taky</a:t>
                </a:r>
              </a:p>
              <a:p>
                <a:r>
                  <a:rPr lang="cs-CZ" dirty="0"/>
                  <a:t>V každém vrcholu navíc uchováváme hodnotu </a:t>
                </a:r>
                <a14:m>
                  <m:oMath xmlns:m="http://schemas.openxmlformats.org/officeDocument/2006/math">
                    <m:r>
                      <a:rPr lang="cs-CZ" i="1"/>
                      <m:t>𝛼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dirty="0"/>
                  <a:t>a </a:t>
                </a:r>
                <a14:m>
                  <m:oMath xmlns:m="http://schemas.openxmlformats.org/officeDocument/2006/math">
                    <m:r>
                      <a:rPr lang="cs-CZ" i="1"/>
                      <m:t>𝛽</m:t>
                    </m:r>
                  </m:oMath>
                </a14:m>
                <a:r>
                  <a:rPr lang="cs-CZ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cs-CZ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cs-CZ" dirty="0"/>
                  <a:t> – největší hodnota utility, kterou má MAX hráč jistou (≤)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cs-CZ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cs-CZ" dirty="0"/>
                  <a:t> – nejmenší hodnota utility, kterou má MIN hráč jistou (≥)</a:t>
                </a:r>
              </a:p>
              <a:p>
                <a:r>
                  <a:rPr lang="cs-CZ" dirty="0"/>
                  <a:t>Pokud </a:t>
                </a:r>
                <a14:m>
                  <m:oMath xmlns:m="http://schemas.openxmlformats.org/officeDocument/2006/math">
                    <m:r>
                      <a:rPr lang="cs-CZ" b="1" i="1"/>
                      <m:t>𝜷</m:t>
                    </m:r>
                  </m:oMath>
                </a14:m>
                <a:r>
                  <a:rPr lang="cs-CZ" b="1" dirty="0"/>
                  <a:t> ≤ </a:t>
                </a:r>
                <a14:m>
                  <m:oMath xmlns:m="http://schemas.openxmlformats.org/officeDocument/2006/math">
                    <m:r>
                      <a:rPr lang="cs-CZ" b="1" i="1"/>
                      <m:t>𝜶</m:t>
                    </m:r>
                  </m:oMath>
                </a14:m>
                <a:r>
                  <a:rPr lang="cs-CZ" dirty="0"/>
                  <a:t>: BREAK</a:t>
                </a:r>
              </a:p>
              <a:p>
                <a:pPr marL="0" indent="0">
                  <a:buNone/>
                </a:pPr>
                <a:endParaRPr lang="cs-CZ" dirty="0"/>
              </a:p>
              <a:p>
                <a:pPr lvl="1"/>
                <a:endParaRPr lang="cs-CZ" dirty="0"/>
              </a:p>
            </p:txBody>
          </p:sp>
        </mc:Choice>
        <mc:Fallback>
          <p:sp>
            <p:nvSpPr>
              <p:cNvPr id="3" name="Zástupný obsah 2">
                <a:extLst>
                  <a:ext uri="{FF2B5EF4-FFF2-40B4-BE49-F238E27FC236}">
                    <a16:creationId xmlns:a16="http://schemas.microsoft.com/office/drawing/2014/main" id="{468C7371-2A66-3649-8F37-AF99E2A35C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002108" cy="4833083"/>
              </a:xfrm>
              <a:blipFill>
                <a:blip r:embed="rId2"/>
                <a:stretch>
                  <a:fillRect l="-923" t="-2368" b="-236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4337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>
            <a:extLst>
              <a:ext uri="{FF2B5EF4-FFF2-40B4-BE49-F238E27FC236}">
                <a16:creationId xmlns:a16="http://schemas.microsoft.com/office/drawing/2014/main" id="{93DD7760-B1A3-0640-B534-FC653989F6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" y="1559168"/>
            <a:ext cx="12184716" cy="373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36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ek 4">
            <a:extLst>
              <a:ext uri="{FF2B5EF4-FFF2-40B4-BE49-F238E27FC236}">
                <a16:creationId xmlns:a16="http://schemas.microsoft.com/office/drawing/2014/main" id="{6563A774-A793-8548-AF67-5D2CAF77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819" y="2397909"/>
            <a:ext cx="1466433" cy="1466433"/>
          </a:xfrm>
          <a:prstGeom prst="rect">
            <a:avLst/>
          </a:prstGeom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E4F08AF5-9BF8-814D-AF78-DE44DF4E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Realita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0B17C93-8397-DC46-87DA-CB41B6AE9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každý distribuovaný systém musí splňovat </a:t>
            </a:r>
            <a:r>
              <a:rPr lang="cs-CZ" dirty="0" err="1"/>
              <a:t>partition</a:t>
            </a:r>
            <a:r>
              <a:rPr lang="cs-CZ" dirty="0"/>
              <a:t> tolerance</a:t>
            </a:r>
          </a:p>
          <a:p>
            <a:pPr lvl="1"/>
            <a:r>
              <a:rPr lang="cs-CZ" dirty="0" err="1"/>
              <a:t>tradeoff</a:t>
            </a:r>
            <a:r>
              <a:rPr lang="cs-CZ" dirty="0"/>
              <a:t> mezi </a:t>
            </a:r>
            <a:r>
              <a:rPr lang="cs-CZ" dirty="0" err="1"/>
              <a:t>Consistency</a:t>
            </a:r>
            <a:r>
              <a:rPr lang="cs-CZ" dirty="0"/>
              <a:t> a </a:t>
            </a:r>
            <a:r>
              <a:rPr lang="cs-CZ" dirty="0" err="1"/>
              <a:t>Availability</a:t>
            </a:r>
            <a:endParaRPr lang="cs-CZ" dirty="0"/>
          </a:p>
          <a:p>
            <a:r>
              <a:rPr lang="cs-CZ" b="1" dirty="0"/>
              <a:t>P + C </a:t>
            </a:r>
            <a:r>
              <a:rPr lang="cs-CZ" dirty="0"/>
              <a:t>= not </a:t>
            </a:r>
            <a:r>
              <a:rPr lang="cs-CZ" dirty="0" err="1"/>
              <a:t>available</a:t>
            </a:r>
            <a:r>
              <a:rPr lang="cs-CZ" dirty="0"/>
              <a:t> </a:t>
            </a:r>
          </a:p>
          <a:p>
            <a:pPr lvl="1"/>
            <a:r>
              <a:rPr lang="cs-CZ" dirty="0"/>
              <a:t>Pokud systém nedokáže vrátit aktuální data tak vrátí chybu</a:t>
            </a:r>
          </a:p>
          <a:p>
            <a:r>
              <a:rPr lang="cs-CZ" b="1" dirty="0"/>
              <a:t>P + A </a:t>
            </a:r>
            <a:r>
              <a:rPr lang="cs-CZ" dirty="0"/>
              <a:t>= not </a:t>
            </a:r>
            <a:r>
              <a:rPr lang="cs-CZ" dirty="0" err="1"/>
              <a:t>consistent</a:t>
            </a:r>
            <a:r>
              <a:rPr lang="cs-CZ" dirty="0"/>
              <a:t> </a:t>
            </a:r>
          </a:p>
          <a:p>
            <a:pPr lvl="1"/>
            <a:r>
              <a:rPr lang="cs-CZ" dirty="0"/>
              <a:t>neexistuje záruka, že čtená data jsou aktuální</a:t>
            </a:r>
          </a:p>
          <a:p>
            <a:r>
              <a:rPr lang="cs-CZ" b="1" dirty="0"/>
              <a:t>C + A </a:t>
            </a:r>
            <a:r>
              <a:rPr lang="cs-CZ" dirty="0"/>
              <a:t>= not </a:t>
            </a:r>
            <a:r>
              <a:rPr lang="cs-CZ" dirty="0" err="1"/>
              <a:t>partition</a:t>
            </a:r>
            <a:r>
              <a:rPr lang="cs-CZ" dirty="0"/>
              <a:t> </a:t>
            </a:r>
            <a:r>
              <a:rPr lang="cs-CZ" dirty="0" err="1"/>
              <a:t>tolerant</a:t>
            </a:r>
            <a:r>
              <a:rPr lang="cs-CZ" dirty="0"/>
              <a:t> </a:t>
            </a:r>
          </a:p>
          <a:p>
            <a:pPr lvl="1"/>
            <a:r>
              <a:rPr lang="cs-CZ" dirty="0" err="1"/>
              <a:t>Nejlepši</a:t>
            </a:r>
            <a:r>
              <a:rPr lang="cs-CZ" dirty="0"/>
              <a:t>́ </a:t>
            </a:r>
            <a:r>
              <a:rPr lang="cs-CZ" dirty="0" err="1"/>
              <a:t>možná</a:t>
            </a:r>
            <a:r>
              <a:rPr lang="cs-CZ" dirty="0"/>
              <a:t> dostupnost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A9FE12E7-2A9C-AB4C-B442-676A65DB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3820" y="3716067"/>
            <a:ext cx="1954166" cy="982365"/>
          </a:xfrm>
          <a:prstGeom prst="rect">
            <a:avLst/>
          </a:prstGeom>
        </p:spPr>
      </p:pic>
      <p:pic>
        <p:nvPicPr>
          <p:cNvPr id="6" name="Obrázek 5">
            <a:extLst>
              <a:ext uri="{FF2B5EF4-FFF2-40B4-BE49-F238E27FC236}">
                <a16:creationId xmlns:a16="http://schemas.microsoft.com/office/drawing/2014/main" id="{FD1E5391-4DD5-1549-A1D2-9BB69F0CF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5319" y="4811706"/>
            <a:ext cx="18542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88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5E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Obrázek 44" descr="Výsledek obrázku pro NoSQL CAP">
            <a:extLst>
              <a:ext uri="{FF2B5EF4-FFF2-40B4-BE49-F238E27FC236}">
                <a16:creationId xmlns:a16="http://schemas.microsoft.com/office/drawing/2014/main" id="{A90D661E-6729-2D4C-B6E2-0736F650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7603" y="643467"/>
            <a:ext cx="10316794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670DD7EC-3391-4F47-8173-B17DC175BB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3565" y="148916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2901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D0CA76-A4F3-3E42-8F8B-FBAB173F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Segmentovaná konzistence a dostupnost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68FCF69-B99E-D34A-8717-8483462EC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dirty="0"/>
              <a:t>Každá komponenta systému splňuje část CAP teorému.</a:t>
            </a:r>
          </a:p>
          <a:p>
            <a:pPr lvl="0"/>
            <a:r>
              <a:rPr lang="cs-CZ" b="1" dirty="0"/>
              <a:t>podle dat (</a:t>
            </a:r>
            <a:r>
              <a:rPr lang="cs-CZ" b="1" dirty="0" err="1"/>
              <a:t>filesystems</a:t>
            </a:r>
            <a:r>
              <a:rPr lang="cs-CZ" b="1" dirty="0"/>
              <a:t>)</a:t>
            </a:r>
          </a:p>
          <a:p>
            <a:pPr lvl="1"/>
            <a:r>
              <a:rPr lang="cs-CZ" dirty="0"/>
              <a:t>jiná data mohou vyžadovat jinou úroveň dostupnosti a segmentace</a:t>
            </a:r>
          </a:p>
          <a:p>
            <a:pPr lvl="0"/>
            <a:r>
              <a:rPr lang="cs-CZ" b="1" dirty="0"/>
              <a:t>podle operací (</a:t>
            </a:r>
            <a:r>
              <a:rPr lang="cs-CZ" b="1" dirty="0" err="1"/>
              <a:t>databases</a:t>
            </a:r>
            <a:r>
              <a:rPr lang="cs-CZ" b="1" dirty="0"/>
              <a:t>)</a:t>
            </a:r>
          </a:p>
          <a:p>
            <a:pPr lvl="1"/>
            <a:r>
              <a:rPr lang="cs-CZ" dirty="0"/>
              <a:t>zápis může splňovat něco jiného, než čtení</a:t>
            </a:r>
          </a:p>
        </p:txBody>
      </p:sp>
    </p:spTree>
    <p:extLst>
      <p:ext uri="{BB962C8B-B14F-4D97-AF65-F5344CB8AC3E}">
        <p14:creationId xmlns:p14="http://schemas.microsoft.com/office/powerpoint/2010/main" val="235976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33E8098-EE2D-514D-813A-5E6A52A05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cs-CZ" sz="4400" dirty="0">
                <a:solidFill>
                  <a:schemeClr val="bg1"/>
                </a:solidFill>
              </a:rPr>
              <a:t>07 – Aplikační server a JNDI služba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FA4DACFE-CCB4-174C-A96A-1AFAF5A9F7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cs-CZ" sz="2000" i="1" dirty="0">
                <a:solidFill>
                  <a:schemeClr val="bg1"/>
                </a:solidFill>
              </a:rPr>
              <a:t>popis aplikačního serveru, webový kontejner, EJB kontejner, využití JNDI ke konfiguraci datových zdrojů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Obrázek 7" descr="Výsledek obrázku pro java ee sucks">
            <a:extLst>
              <a:ext uri="{FF2B5EF4-FFF2-40B4-BE49-F238E27FC236}">
                <a16:creationId xmlns:a16="http://schemas.microsoft.com/office/drawing/2014/main" id="{31A77B3D-E133-364F-88DD-A8A7431E84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3207" y="489204"/>
            <a:ext cx="2800192" cy="4511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53322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B67A30-1896-204A-9FB6-7E221FF3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b="1" dirty="0"/>
              <a:t>Aplikační server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67B64B4-2317-0140-8E18-7CF5A9FAF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Serverová aplikace poskytující </a:t>
            </a:r>
            <a:r>
              <a:rPr lang="cs-CZ" b="1" dirty="0"/>
              <a:t>knihovny</a:t>
            </a:r>
            <a:r>
              <a:rPr lang="cs-CZ" dirty="0"/>
              <a:t> </a:t>
            </a:r>
            <a:r>
              <a:rPr lang="cs-CZ" b="1" dirty="0"/>
              <a:t>dle specifikací </a:t>
            </a:r>
            <a:br>
              <a:rPr lang="cs-CZ" b="1" dirty="0"/>
            </a:br>
            <a:r>
              <a:rPr lang="cs-CZ" b="1" dirty="0"/>
              <a:t>Java EE platformy</a:t>
            </a:r>
          </a:p>
          <a:p>
            <a:pPr lvl="1"/>
            <a:r>
              <a:rPr lang="cs-CZ" dirty="0"/>
              <a:t>Tyto knihovny implementují</a:t>
            </a:r>
            <a:r>
              <a:rPr lang="cs-CZ" b="1" dirty="0"/>
              <a:t> veškerá API obsažená v Java EE </a:t>
            </a:r>
          </a:p>
          <a:p>
            <a:endParaRPr lang="cs-CZ" dirty="0"/>
          </a:p>
        </p:txBody>
      </p:sp>
      <p:pic>
        <p:nvPicPr>
          <p:cNvPr id="4" name="Obrázek 3" descr="/var/folders/pz/p3r4qsd15n704h7h1g5cq8p80000gn/T/com.microsoft.Word/WebArchiveCopyPasteTempFiles/glassfish.png">
            <a:extLst>
              <a:ext uri="{FF2B5EF4-FFF2-40B4-BE49-F238E27FC236}">
                <a16:creationId xmlns:a16="http://schemas.microsoft.com/office/drawing/2014/main" id="{25035AB6-6BDD-AA42-A373-9202779E27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929" y="3290985"/>
            <a:ext cx="3320142" cy="2800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247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16E768-DBEB-374B-B556-D1DA2A0CD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Aplikační server zajišťuje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E83219A-E02F-3440-AAA1-4FE3D0A68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cs-CZ" b="1" dirty="0"/>
              <a:t>Vývoj webových aplikací </a:t>
            </a:r>
          </a:p>
          <a:p>
            <a:pPr lvl="2"/>
            <a:r>
              <a:rPr lang="cs-CZ" dirty="0"/>
              <a:t>Java </a:t>
            </a:r>
            <a:r>
              <a:rPr lang="cs-CZ" dirty="0" err="1"/>
              <a:t>Servlets</a:t>
            </a:r>
            <a:r>
              <a:rPr lang="cs-CZ" dirty="0"/>
              <a:t>, Java Server </a:t>
            </a:r>
            <a:r>
              <a:rPr lang="cs-CZ" dirty="0" err="1"/>
              <a:t>Pages</a:t>
            </a:r>
            <a:r>
              <a:rPr lang="cs-CZ" dirty="0"/>
              <a:t> (JSP),…</a:t>
            </a:r>
          </a:p>
          <a:p>
            <a:pPr lvl="1"/>
            <a:r>
              <a:rPr lang="cs-CZ" b="1" dirty="0" err="1"/>
              <a:t>Dependency</a:t>
            </a:r>
            <a:r>
              <a:rPr lang="cs-CZ" b="1" dirty="0"/>
              <a:t> management</a:t>
            </a:r>
          </a:p>
          <a:p>
            <a:pPr lvl="2"/>
            <a:r>
              <a:rPr lang="cs-CZ" dirty="0"/>
              <a:t>správa závislostí</a:t>
            </a:r>
          </a:p>
          <a:p>
            <a:pPr lvl="1"/>
            <a:r>
              <a:rPr lang="cs-CZ" b="1" dirty="0"/>
              <a:t>Přístup k DB</a:t>
            </a:r>
            <a:r>
              <a:rPr lang="cs-CZ" dirty="0"/>
              <a:t> </a:t>
            </a:r>
          </a:p>
          <a:p>
            <a:pPr lvl="2"/>
            <a:r>
              <a:rPr lang="cs-CZ" dirty="0"/>
              <a:t>Java Persistence API (</a:t>
            </a:r>
            <a:r>
              <a:rPr lang="cs-CZ" b="1" dirty="0"/>
              <a:t>ORM</a:t>
            </a:r>
            <a:r>
              <a:rPr lang="cs-CZ" dirty="0"/>
              <a:t>)</a:t>
            </a:r>
          </a:p>
          <a:p>
            <a:pPr lvl="1"/>
            <a:r>
              <a:rPr lang="cs-CZ" b="1" dirty="0"/>
              <a:t>Vývoj sdílené business logiky</a:t>
            </a:r>
          </a:p>
          <a:p>
            <a:pPr lvl="2"/>
            <a:r>
              <a:rPr lang="cs-CZ" dirty="0"/>
              <a:t>Enterprise Java </a:t>
            </a:r>
            <a:r>
              <a:rPr lang="cs-CZ" dirty="0" err="1"/>
              <a:t>Beans</a:t>
            </a:r>
            <a:r>
              <a:rPr lang="cs-CZ" dirty="0"/>
              <a:t> (</a:t>
            </a:r>
            <a:r>
              <a:rPr lang="cs-CZ" b="1" dirty="0"/>
              <a:t>EJB</a:t>
            </a:r>
            <a:r>
              <a:rPr lang="cs-CZ" dirty="0"/>
              <a:t>)</a:t>
            </a:r>
          </a:p>
          <a:p>
            <a:pPr lvl="1"/>
            <a:r>
              <a:rPr lang="cs-CZ" b="1" dirty="0"/>
              <a:t>Podpora technologií Webových služeb</a:t>
            </a:r>
          </a:p>
          <a:p>
            <a:pPr lvl="2"/>
            <a:r>
              <a:rPr lang="cs-CZ" dirty="0"/>
              <a:t>SOA, </a:t>
            </a:r>
            <a:r>
              <a:rPr lang="cs-CZ" b="1" dirty="0"/>
              <a:t>REST</a:t>
            </a:r>
            <a:endParaRPr lang="cs-CZ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3531425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776</Words>
  <Application>Microsoft Macintosh PowerPoint</Application>
  <PresentationFormat>Širokoúhlá obrazovka</PresentationFormat>
  <Paragraphs>188</Paragraphs>
  <Slides>39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39</vt:i4>
      </vt:variant>
    </vt:vector>
  </HeadingPairs>
  <TitlesOfParts>
    <vt:vector size="45" baseType="lpstr">
      <vt:lpstr>Arial</vt:lpstr>
      <vt:lpstr>Arial Black</vt:lpstr>
      <vt:lpstr>Calibri</vt:lpstr>
      <vt:lpstr>Cambria Math</vt:lpstr>
      <vt:lpstr>Times New Roman</vt:lpstr>
      <vt:lpstr>Motiv Office</vt:lpstr>
      <vt:lpstr>01 – CAP teorém a jeho vztah k NoSQL databázím</vt:lpstr>
      <vt:lpstr>NoSQL databáze (Not only SQL)</vt:lpstr>
      <vt:lpstr>CAP teorém</vt:lpstr>
      <vt:lpstr>Realita</vt:lpstr>
      <vt:lpstr>Prezentace aplikace PowerPoint</vt:lpstr>
      <vt:lpstr>Segmentovaná konzistence a dostupnost</vt:lpstr>
      <vt:lpstr>07 – Aplikační server a JNDI služba</vt:lpstr>
      <vt:lpstr>Aplikační server</vt:lpstr>
      <vt:lpstr>Aplikační server zajišťuje</vt:lpstr>
      <vt:lpstr>Komponenty</vt:lpstr>
      <vt:lpstr>Kontejnery</vt:lpstr>
      <vt:lpstr>Prezentace aplikace PowerPoint</vt:lpstr>
      <vt:lpstr>JNDI (Java Naming and Directory Interface)</vt:lpstr>
      <vt:lpstr>21 – Reprezentace znalostí a inference pomocí fuzzy systémů</vt:lpstr>
      <vt:lpstr>Fuzzy Znalostní Systém</vt:lpstr>
      <vt:lpstr>1. Fuzzyfikace</vt:lpstr>
      <vt:lpstr>2. Inferenční mechanismus</vt:lpstr>
      <vt:lpstr>3. Defuzzyfikace</vt:lpstr>
      <vt:lpstr>Fuzzy Znalostní Systém</vt:lpstr>
      <vt:lpstr>Báze znalostí</vt:lpstr>
      <vt:lpstr>22 – Reprezentace znalostí a inference pomocí neuronových sítí</vt:lpstr>
      <vt:lpstr>Perceptron</vt:lpstr>
      <vt:lpstr>Forward pass a Backward pass</vt:lpstr>
      <vt:lpstr>Multi Layer Perceptron</vt:lpstr>
      <vt:lpstr>Trénování NN</vt:lpstr>
      <vt:lpstr>28 – Evoluční výpočetní techniky</vt:lpstr>
      <vt:lpstr>Evoluční techniky</vt:lpstr>
      <vt:lpstr>Genetický algoritmus</vt:lpstr>
      <vt:lpstr>Inicializace</vt:lpstr>
      <vt:lpstr>Selekce</vt:lpstr>
      <vt:lpstr>Mutace</vt:lpstr>
      <vt:lpstr>Genetické programování</vt:lpstr>
      <vt:lpstr>Evoluční programování</vt:lpstr>
      <vt:lpstr>Evoluční strategie</vt:lpstr>
      <vt:lpstr>30 – Prohledávání herního stromu </vt:lpstr>
      <vt:lpstr>Kde využíváme</vt:lpstr>
      <vt:lpstr>MiniMax algoritmus</vt:lpstr>
      <vt:lpstr>Alfa-beta prořezávání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01 – CAP teorém a jeho vztah k NoSQL databázím</dc:title>
  <dc:creator>Skalicky, Matyas</dc:creator>
  <cp:lastModifiedBy>Skalicky, Matyas</cp:lastModifiedBy>
  <cp:revision>12</cp:revision>
  <dcterms:created xsi:type="dcterms:W3CDTF">2019-05-27T20:52:47Z</dcterms:created>
  <dcterms:modified xsi:type="dcterms:W3CDTF">2019-05-28T00:09:50Z</dcterms:modified>
</cp:coreProperties>
</file>